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7" r:id="rId1"/>
  </p:sldMasterIdLst>
  <p:sldIdLst>
    <p:sldId id="256" r:id="rId2"/>
    <p:sldId id="288" r:id="rId3"/>
    <p:sldId id="291" r:id="rId4"/>
    <p:sldId id="308" r:id="rId5"/>
    <p:sldId id="292" r:id="rId6"/>
    <p:sldId id="296" r:id="rId7"/>
    <p:sldId id="298" r:id="rId8"/>
    <p:sldId id="295" r:id="rId9"/>
    <p:sldId id="299" r:id="rId10"/>
    <p:sldId id="297" r:id="rId11"/>
    <p:sldId id="294" r:id="rId12"/>
    <p:sldId id="305" r:id="rId13"/>
    <p:sldId id="281" r:id="rId14"/>
    <p:sldId id="293" r:id="rId15"/>
    <p:sldId id="307" r:id="rId16"/>
    <p:sldId id="309" r:id="rId17"/>
    <p:sldId id="310" r:id="rId18"/>
    <p:sldId id="311" r:id="rId19"/>
    <p:sldId id="313" r:id="rId20"/>
    <p:sldId id="28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Dargie" initials="RD" lastIdx="0" clrIdx="0">
    <p:extLst>
      <p:ext uri="{19B8F6BF-5375-455C-9EA6-DF929625EA0E}">
        <p15:presenceInfo xmlns:p15="http://schemas.microsoft.com/office/powerpoint/2012/main" userId="b163bbb1145f8a24" providerId="Windows Live"/>
      </p:ext>
    </p:extLst>
  </p:cmAuthor>
  <p:cmAuthor id="2" name="JanetC" initials="JC" lastIdx="6" clrIdx="1">
    <p:extLst>
      <p:ext uri="{19B8F6BF-5375-455C-9EA6-DF929625EA0E}">
        <p15:presenceInfo xmlns:p15="http://schemas.microsoft.com/office/powerpoint/2012/main" userId="Janet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0066FF"/>
    <a:srgbClr val="FFFF99"/>
    <a:srgbClr val="33CC33"/>
    <a:srgbClr val="FF0000"/>
    <a:srgbClr val="CC6600"/>
    <a:srgbClr val="00CC00"/>
    <a:srgbClr val="0099FF"/>
    <a:srgbClr val="008080"/>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51" autoAdjust="0"/>
    <p:restoredTop sz="94660"/>
  </p:normalViewPr>
  <p:slideViewPr>
    <p:cSldViewPr snapToGrid="0">
      <p:cViewPr varScale="1">
        <p:scale>
          <a:sx n="68" d="100"/>
          <a:sy n="68" d="100"/>
        </p:scale>
        <p:origin x="552" y="52"/>
      </p:cViewPr>
      <p:guideLst/>
    </p:cSldViewPr>
  </p:slideViewPr>
  <p:notesTextViewPr>
    <p:cViewPr>
      <p:scale>
        <a:sx n="1" d="1"/>
        <a:sy n="1" d="1"/>
      </p:scale>
      <p:origin x="0" y="0"/>
    </p:cViewPr>
  </p:notesTextViewPr>
  <p:sorterViewPr>
    <p:cViewPr>
      <p:scale>
        <a:sx n="100" d="100"/>
        <a:sy n="100" d="100"/>
      </p:scale>
      <p:origin x="0" y="-52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8-11-05T11:16:13.148" idx="4">
    <p:pos x="6413" y="3069"/>
    <p:text>you mentioned maps ????</p:text>
    <p:extLst>
      <p:ext uri="{C676402C-5697-4E1C-873F-D02D1690AC5C}">
        <p15:threadingInfo xmlns:p15="http://schemas.microsoft.com/office/powerpoint/2012/main" timeZoneBias="0"/>
      </p:ext>
    </p:extLst>
  </p:cm>
  <p:cm authorId="2" dt="2018-11-05T11:16:30.958" idx="5">
    <p:pos x="10" y="10"/>
    <p:text/>
    <p:extLst>
      <p:ext uri="{C676402C-5697-4E1C-873F-D02D1690AC5C}">
        <p15:threadingInfo xmlns:p15="http://schemas.microsoft.com/office/powerpoint/2012/main" timeZoneBias="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8-11-05T11:07:23.066" idx="3">
    <p:pos x="6786" y="2076"/>
    <p:text>hve removed  a bullet point ....not sure this is necessary with extra phrase at top??</p:text>
    <p:extLst>
      <p:ext uri="{C676402C-5697-4E1C-873F-D02D1690AC5C}">
        <p15:threadingInfo xmlns:p15="http://schemas.microsoft.com/office/powerpoint/2012/main" timeZoneBias="0"/>
      </p:ext>
    </p:extLst>
  </p:cm>
</p:cmLst>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a:xfrm>
            <a:off x="2692397" y="5037663"/>
            <a:ext cx="5214635" cy="279400"/>
          </a:xfrm>
        </p:spPr>
        <p:txBody>
          <a:bodyPr/>
          <a:lstStyle/>
          <a:p>
            <a:endParaRPr lang="en-GB" dirty="0"/>
          </a:p>
        </p:txBody>
      </p:sp>
      <p:sp>
        <p:nvSpPr>
          <p:cNvPr id="6" name="Slide Number Placeholder 5"/>
          <p:cNvSpPr>
            <a:spLocks noGrp="1"/>
          </p:cNvSpPr>
          <p:nvPr>
            <p:ph type="sldNum" sz="quarter" idx="12"/>
          </p:nvPr>
        </p:nvSpPr>
        <p:spPr>
          <a:xfrm>
            <a:off x="8956900" y="5037663"/>
            <a:ext cx="551167" cy="279400"/>
          </a:xfrm>
        </p:spPr>
        <p:txBody>
          <a:bodyPr/>
          <a:lstStyle/>
          <a:p>
            <a:fld id="{25E21E0C-C090-48CF-85CF-1C424C61DF89}" type="slidenum">
              <a:rPr lang="en-GB" smtClean="0"/>
              <a:t>‹#›</a:t>
            </a:fld>
            <a:endParaRPr lang="en-GB"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355745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4209040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2264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92212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2023545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29564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2129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6570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6243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2859888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t>‹#›</a:t>
            </a:fld>
            <a:endParaRPr lang="en-GB"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47283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3797096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5E21E0C-C090-48CF-85CF-1C424C61DF89}" type="slidenum">
              <a:rPr lang="en-GB" smtClean="0"/>
              <a:t>‹#›</a:t>
            </a:fld>
            <a:endParaRPr lang="en-GB"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8271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5E21E0C-C090-48CF-85CF-1C424C61DF89}" type="slidenum">
              <a:rPr lang="en-GB" smtClean="0"/>
              <a:t>‹#›</a:t>
            </a:fld>
            <a:endParaRPr lang="en-GB"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9320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1126369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5E21E0C-C090-48CF-85CF-1C424C61DF89}" type="slidenum">
              <a:rPr lang="en-GB" smtClean="0"/>
              <a:t>‹#›</a:t>
            </a:fld>
            <a:endParaRPr lang="en-GB"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9671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2AFFC1-4519-4E9B-A2BC-ACA977AB19E2}" type="datetimeFigureOut">
              <a:rPr lang="en-GB" smtClean="0"/>
              <a:t>05/11/2018</a:t>
            </a:fld>
            <a:endParaRPr lang="en-GB"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E21E0C-C090-48CF-85CF-1C424C61DF89}" type="slidenum">
              <a:rPr lang="en-GB" smtClean="0"/>
              <a:t>‹#›</a:t>
            </a:fld>
            <a:endParaRPr lang="en-GB" dirty="0"/>
          </a:p>
        </p:txBody>
      </p:sp>
    </p:spTree>
    <p:extLst>
      <p:ext uri="{BB962C8B-B14F-4D97-AF65-F5344CB8AC3E}">
        <p14:creationId xmlns:p14="http://schemas.microsoft.com/office/powerpoint/2010/main" val="428547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02AFFC1-4519-4E9B-A2BC-ACA977AB19E2}" type="datetimeFigureOut">
              <a:rPr lang="en-GB" smtClean="0"/>
              <a:t>05/11/2018</a:t>
            </a:fld>
            <a:endParaRPr lang="en-GB"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5E21E0C-C090-48CF-85CF-1C424C61DF89}" type="slidenum">
              <a:rPr lang="en-GB" smtClean="0"/>
              <a:t>‹#›</a:t>
            </a:fld>
            <a:endParaRPr lang="en-GB" dirty="0"/>
          </a:p>
        </p:txBody>
      </p:sp>
    </p:spTree>
    <p:extLst>
      <p:ext uri="{BB962C8B-B14F-4D97-AF65-F5344CB8AC3E}">
        <p14:creationId xmlns:p14="http://schemas.microsoft.com/office/powerpoint/2010/main" val="2634993158"/>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Jehoiakim#cite_note-13" TargetMode="External"/><Relationship Id="rId2" Type="http://schemas.openxmlformats.org/officeDocument/2006/relationships/hyperlink" Target="https://en.wikipedia.org/wiki/Babylonian_Chronicles" TargetMode="External"/><Relationship Id="rId1" Type="http://schemas.openxmlformats.org/officeDocument/2006/relationships/slideLayout" Target="../slideLayouts/slideLayout2.xml"/><Relationship Id="rId5" Type="http://schemas.openxmlformats.org/officeDocument/2006/relationships/hyperlink" Target="https://en.wikipedia.org/wiki/Jehoiakim#cite_note-14" TargetMode="External"/><Relationship Id="rId4" Type="http://schemas.openxmlformats.org/officeDocument/2006/relationships/hyperlink" Target="https://en.wikipedia.org/wiki/Ada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Jehoahaz_of_Judah" TargetMode="External"/><Relationship Id="rId2" Type="http://schemas.openxmlformats.org/officeDocument/2006/relationships/hyperlink" Target="https://en.wikipedia.org/wiki/Josiah" TargetMode="External"/><Relationship Id="rId1" Type="http://schemas.openxmlformats.org/officeDocument/2006/relationships/slideLayout" Target="../slideLayouts/slideLayout2.xml"/><Relationship Id="rId6" Type="http://schemas.openxmlformats.org/officeDocument/2006/relationships/hyperlink" Target="https://en.wikipedia.org/wiki/Zedekiah" TargetMode="External"/><Relationship Id="rId5" Type="http://schemas.openxmlformats.org/officeDocument/2006/relationships/hyperlink" Target="https://en.wikipedia.org/wiki/Jehoiachin" TargetMode="External"/><Relationship Id="rId4" Type="http://schemas.openxmlformats.org/officeDocument/2006/relationships/hyperlink" Target="https://en.wikipedia.org/wiki/Jehoiaki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en.wikipedia.org/wiki/Nebuchadnezzar_II" TargetMode="External"/><Relationship Id="rId13" Type="http://schemas.openxmlformats.org/officeDocument/2006/relationships/hyperlink" Target="https://en.wikipedia.org/wiki/Amel-Marduk" TargetMode="External"/><Relationship Id="rId18" Type="http://schemas.openxmlformats.org/officeDocument/2006/relationships/hyperlink" Target="https://en.wikipedia.org/wiki/Nabonidus" TargetMode="External"/><Relationship Id="rId3" Type="http://schemas.openxmlformats.org/officeDocument/2006/relationships/hyperlink" Target="https://en.wikipedia.org/wiki/Nabu-apla-usur" TargetMode="External"/><Relationship Id="rId7" Type="http://schemas.openxmlformats.org/officeDocument/2006/relationships/hyperlink" Target="https://en.wikipedia.org/wiki/Nabu-kudurri-usur" TargetMode="External"/><Relationship Id="rId12" Type="http://schemas.openxmlformats.org/officeDocument/2006/relationships/hyperlink" Target="https://en.wikipedia.org/wiki/Daniel_(biblical_figure)" TargetMode="External"/><Relationship Id="rId17" Type="http://schemas.openxmlformats.org/officeDocument/2006/relationships/hyperlink" Target="https://en.wikipedia.org/wiki/Nabu-na'id" TargetMode="External"/><Relationship Id="rId2" Type="http://schemas.openxmlformats.org/officeDocument/2006/relationships/hyperlink" Target="https://en.wikipedia.org/wiki/Neo-Babylonian_Empire" TargetMode="External"/><Relationship Id="rId16" Type="http://schemas.openxmlformats.org/officeDocument/2006/relationships/hyperlink" Target="https://en.wikipedia.org/wiki/Labashi-Marduk" TargetMode="External"/><Relationship Id="rId20" Type="http://schemas.openxmlformats.org/officeDocument/2006/relationships/hyperlink" Target="https://en.wikipedia.org/wiki/Belshazzar" TargetMode="External"/><Relationship Id="rId1" Type="http://schemas.openxmlformats.org/officeDocument/2006/relationships/slideLayout" Target="../slideLayouts/slideLayout2.xml"/><Relationship Id="rId6" Type="http://schemas.openxmlformats.org/officeDocument/2006/relationships/hyperlink" Target="https://en.wikipedia.org/wiki/Cyaxares" TargetMode="External"/><Relationship Id="rId11" Type="http://schemas.openxmlformats.org/officeDocument/2006/relationships/hyperlink" Target="https://en.wikipedia.org/wiki/Carchemish" TargetMode="External"/><Relationship Id="rId5" Type="http://schemas.openxmlformats.org/officeDocument/2006/relationships/hyperlink" Target="https://en.wikipedia.org/wiki/Sinsharishkun" TargetMode="External"/><Relationship Id="rId15" Type="http://schemas.openxmlformats.org/officeDocument/2006/relationships/hyperlink" Target="https://en.wikipedia.org/wiki/Neriglissar" TargetMode="External"/><Relationship Id="rId10" Type="http://schemas.openxmlformats.org/officeDocument/2006/relationships/hyperlink" Target="https://en.wikipedia.org/wiki/Egyptians" TargetMode="External"/><Relationship Id="rId19" Type="http://schemas.openxmlformats.org/officeDocument/2006/relationships/hyperlink" Target="https://en.wikipedia.org/wiki/Harran" TargetMode="External"/><Relationship Id="rId4" Type="http://schemas.openxmlformats.org/officeDocument/2006/relationships/hyperlink" Target="https://en.wikipedia.org/wiki/Nabopolassar" TargetMode="External"/><Relationship Id="rId9" Type="http://schemas.openxmlformats.org/officeDocument/2006/relationships/hyperlink" Target="https://en.wikipedia.org/wiki/Chaldea" TargetMode="External"/><Relationship Id="rId14" Type="http://schemas.openxmlformats.org/officeDocument/2006/relationships/hyperlink" Target="https://en.wikipedia.org/wiki/Jeconiah"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2EC2D-65BC-4B4A-AE84-98DF46660DB7}"/>
              </a:ext>
            </a:extLst>
          </p:cNvPr>
          <p:cNvSpPr>
            <a:spLocks noGrp="1"/>
          </p:cNvSpPr>
          <p:nvPr>
            <p:ph type="ctrTitle"/>
          </p:nvPr>
        </p:nvSpPr>
        <p:spPr>
          <a:xfrm>
            <a:off x="2842910" y="2461846"/>
            <a:ext cx="6815669" cy="2377440"/>
          </a:xfrm>
        </p:spPr>
        <p:txBody>
          <a:bodyPr>
            <a:normAutofit fontScale="90000"/>
          </a:bodyPr>
          <a:lstStyle/>
          <a:p>
            <a:r>
              <a:rPr lang="en-GB" sz="4400" b="1" dirty="0">
                <a:solidFill>
                  <a:schemeClr val="accent2">
                    <a:lumMod val="75000"/>
                  </a:schemeClr>
                </a:solidFill>
              </a:rPr>
              <a:t>Introduction to Daniel </a:t>
            </a:r>
            <a:br>
              <a:rPr lang="en-GB" sz="4400" b="1" dirty="0">
                <a:solidFill>
                  <a:schemeClr val="accent2">
                    <a:lumMod val="75000"/>
                  </a:schemeClr>
                </a:solidFill>
              </a:rPr>
            </a:br>
            <a:r>
              <a:rPr lang="en-GB" sz="4400" b="1" dirty="0">
                <a:solidFill>
                  <a:schemeClr val="accent2">
                    <a:lumMod val="75000"/>
                  </a:schemeClr>
                </a:solidFill>
              </a:rPr>
              <a:t>Part 2: History</a:t>
            </a:r>
            <a:br>
              <a:rPr lang="en-GB" sz="4400" b="1" dirty="0">
                <a:solidFill>
                  <a:schemeClr val="accent1"/>
                </a:solidFill>
              </a:rPr>
            </a:br>
            <a:br>
              <a:rPr lang="en-GB" b="1" dirty="0">
                <a:solidFill>
                  <a:schemeClr val="accent1"/>
                </a:solidFill>
              </a:rPr>
            </a:br>
            <a:r>
              <a:rPr lang="en-GB" sz="2800" b="1" dirty="0">
                <a:solidFill>
                  <a:schemeClr val="accent2">
                    <a:lumMod val="75000"/>
                  </a:schemeClr>
                </a:solidFill>
              </a:rPr>
              <a:t>by </a:t>
            </a:r>
            <a:br>
              <a:rPr lang="en-GB" sz="2800" b="1" dirty="0">
                <a:solidFill>
                  <a:schemeClr val="accent2">
                    <a:lumMod val="75000"/>
                  </a:schemeClr>
                </a:solidFill>
              </a:rPr>
            </a:br>
            <a:r>
              <a:rPr lang="en-GB" sz="2800" b="1" dirty="0">
                <a:solidFill>
                  <a:schemeClr val="accent2">
                    <a:lumMod val="75000"/>
                  </a:schemeClr>
                </a:solidFill>
              </a:rPr>
              <a:t>Richard Dargie</a:t>
            </a:r>
            <a:br>
              <a:rPr lang="en-GB" sz="2800" b="1" dirty="0">
                <a:solidFill>
                  <a:schemeClr val="accent2">
                    <a:lumMod val="75000"/>
                  </a:schemeClr>
                </a:solidFill>
              </a:rPr>
            </a:br>
            <a:r>
              <a:rPr lang="en-GB" sz="2800" b="1" dirty="0">
                <a:solidFill>
                  <a:schemeClr val="accent2">
                    <a:lumMod val="75000"/>
                  </a:schemeClr>
                </a:solidFill>
              </a:rPr>
              <a:t>September 2018   </a:t>
            </a:r>
          </a:p>
        </p:txBody>
      </p:sp>
    </p:spTree>
    <p:extLst>
      <p:ext uri="{BB962C8B-B14F-4D97-AF65-F5344CB8AC3E}">
        <p14:creationId xmlns:p14="http://schemas.microsoft.com/office/powerpoint/2010/main" val="1053828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F2F21-AE0B-4BEB-81AB-E893F4D6E158}"/>
              </a:ext>
            </a:extLst>
          </p:cNvPr>
          <p:cNvSpPr>
            <a:spLocks noGrp="1"/>
          </p:cNvSpPr>
          <p:nvPr>
            <p:ph type="title"/>
          </p:nvPr>
        </p:nvSpPr>
        <p:spPr>
          <a:xfrm>
            <a:off x="1295402" y="812800"/>
            <a:ext cx="9601196" cy="863601"/>
          </a:xfrm>
        </p:spPr>
        <p:txBody>
          <a:bodyPr>
            <a:normAutofit/>
          </a:bodyPr>
          <a:lstStyle/>
          <a:p>
            <a:r>
              <a:rPr lang="en-GB" b="1" dirty="0">
                <a:solidFill>
                  <a:schemeClr val="accent2">
                    <a:lumMod val="75000"/>
                  </a:schemeClr>
                </a:solidFill>
              </a:rPr>
              <a:t>Babylonian Chronicles</a:t>
            </a:r>
          </a:p>
        </p:txBody>
      </p:sp>
      <p:sp>
        <p:nvSpPr>
          <p:cNvPr id="3" name="Content Placeholder 2">
            <a:extLst>
              <a:ext uri="{FF2B5EF4-FFF2-40B4-BE49-F238E27FC236}">
                <a16:creationId xmlns:a16="http://schemas.microsoft.com/office/drawing/2014/main" id="{CF9DB26D-60CE-4236-9840-2FB3D278F912}"/>
              </a:ext>
            </a:extLst>
          </p:cNvPr>
          <p:cNvSpPr>
            <a:spLocks noGrp="1"/>
          </p:cNvSpPr>
          <p:nvPr>
            <p:ph idx="1"/>
          </p:nvPr>
        </p:nvSpPr>
        <p:spPr>
          <a:xfrm>
            <a:off x="1295401" y="1676401"/>
            <a:ext cx="9601196" cy="4199467"/>
          </a:xfrm>
          <a:solidFill>
            <a:srgbClr val="FFFF99"/>
          </a:solidFill>
        </p:spPr>
        <p:txBody>
          <a:bodyPr>
            <a:normAutofit/>
          </a:bodyPr>
          <a:lstStyle/>
          <a:p>
            <a:r>
              <a:rPr lang="en-GB" dirty="0"/>
              <a:t>According to the </a:t>
            </a:r>
            <a:r>
              <a:rPr lang="en-GB" dirty="0">
                <a:hlinkClick r:id="rId2" tooltip="Babylonian Chronicles"/>
              </a:rPr>
              <a:t>Babylonian Chronicles</a:t>
            </a:r>
            <a:r>
              <a:rPr lang="en-GB" dirty="0"/>
              <a:t>,</a:t>
            </a:r>
            <a:r>
              <a:rPr lang="en-GB" baseline="30000" dirty="0">
                <a:hlinkClick r:id="rId3"/>
              </a:rPr>
              <a:t>[13]</a:t>
            </a:r>
            <a:r>
              <a:rPr lang="en-GB" dirty="0"/>
              <a:t> [published in 1956] Jerusalem fell on 2 </a:t>
            </a:r>
            <a:r>
              <a:rPr lang="en-GB" dirty="0">
                <a:hlinkClick r:id="rId4" tooltip="Adar"/>
              </a:rPr>
              <a:t>Adar</a:t>
            </a:r>
            <a:r>
              <a:rPr lang="en-GB" dirty="0"/>
              <a:t> (16 March) 597 BC. The Chronicles state: </a:t>
            </a:r>
          </a:p>
          <a:p>
            <a:pPr lvl="1"/>
            <a:r>
              <a:rPr lang="en-GB" sz="2400" b="1" i="1" dirty="0"/>
              <a:t>The seventh year (of Nebuchadnezzar – 598 BC.) in the month Chislev (Nov/Dec) the king of Babylon assembled his army, and after he had invaded the land of Hatti (Syria/Palestine) he laid siege to the city of Judah. On the second day of the month of Adar (16 March) he conquered the city and took the king (Jeconiah) prisoner. He installed in his place a king (Zedekiah) of his own choice, and after he had received rich tribute, he sent (them) forth to Babylon.</a:t>
            </a:r>
            <a:r>
              <a:rPr lang="en-GB" sz="2400" b="1" i="1" baseline="30000" dirty="0">
                <a:hlinkClick r:id="rId5"/>
              </a:rPr>
              <a:t>[14]</a:t>
            </a:r>
            <a:endParaRPr lang="en-GB" sz="2400" b="1" i="1" dirty="0"/>
          </a:p>
          <a:p>
            <a:endParaRPr lang="en-GB" dirty="0"/>
          </a:p>
        </p:txBody>
      </p:sp>
    </p:spTree>
    <p:extLst>
      <p:ext uri="{BB962C8B-B14F-4D97-AF65-F5344CB8AC3E}">
        <p14:creationId xmlns:p14="http://schemas.microsoft.com/office/powerpoint/2010/main" val="2778304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10C89-E7F3-4D0C-A87F-CDDE2E2C93D5}"/>
              </a:ext>
            </a:extLst>
          </p:cNvPr>
          <p:cNvSpPr>
            <a:spLocks noGrp="1"/>
          </p:cNvSpPr>
          <p:nvPr>
            <p:ph type="title"/>
          </p:nvPr>
        </p:nvSpPr>
        <p:spPr>
          <a:xfrm>
            <a:off x="1295402" y="825500"/>
            <a:ext cx="9601196" cy="876301"/>
          </a:xfrm>
        </p:spPr>
        <p:txBody>
          <a:bodyPr>
            <a:normAutofit/>
          </a:bodyPr>
          <a:lstStyle/>
          <a:p>
            <a:r>
              <a:rPr lang="en-GB" b="1" dirty="0">
                <a:solidFill>
                  <a:schemeClr val="accent2">
                    <a:lumMod val="75000"/>
                  </a:schemeClr>
                </a:solidFill>
              </a:rPr>
              <a:t>Kings of Judah 6: 588 </a:t>
            </a:r>
            <a:r>
              <a:rPr lang="en-GB" b="1" dirty="0" err="1">
                <a:solidFill>
                  <a:schemeClr val="accent2">
                    <a:lumMod val="75000"/>
                  </a:schemeClr>
                </a:solidFill>
              </a:rPr>
              <a:t>bc</a:t>
            </a:r>
            <a:endParaRPr lang="en-GB" b="1" dirty="0">
              <a:solidFill>
                <a:schemeClr val="accent2">
                  <a:lumMod val="75000"/>
                </a:schemeClr>
              </a:solidFill>
            </a:endParaRPr>
          </a:p>
        </p:txBody>
      </p:sp>
      <p:sp>
        <p:nvSpPr>
          <p:cNvPr id="3" name="Content Placeholder 2">
            <a:extLst>
              <a:ext uri="{FF2B5EF4-FFF2-40B4-BE49-F238E27FC236}">
                <a16:creationId xmlns:a16="http://schemas.microsoft.com/office/drawing/2014/main" id="{33B0F1DF-4F24-474E-AB3A-AF6621578945}"/>
              </a:ext>
            </a:extLst>
          </p:cNvPr>
          <p:cNvSpPr>
            <a:spLocks noGrp="1"/>
          </p:cNvSpPr>
          <p:nvPr>
            <p:ph idx="1"/>
          </p:nvPr>
        </p:nvSpPr>
        <p:spPr>
          <a:xfrm>
            <a:off x="1295401" y="1701801"/>
            <a:ext cx="9601196" cy="4174067"/>
          </a:xfrm>
          <a:solidFill>
            <a:schemeClr val="bg1"/>
          </a:solidFill>
        </p:spPr>
        <p:txBody>
          <a:bodyPr>
            <a:normAutofit/>
          </a:bodyPr>
          <a:lstStyle/>
          <a:p>
            <a:r>
              <a:rPr lang="en-GB" b="1" dirty="0"/>
              <a:t>We now fast forward 10 years to </a:t>
            </a:r>
            <a:r>
              <a:rPr lang="en-GB" b="1" dirty="0">
                <a:solidFill>
                  <a:srgbClr val="FF0000"/>
                </a:solidFill>
              </a:rPr>
              <a:t>588 bc</a:t>
            </a:r>
            <a:r>
              <a:rPr lang="en-GB" b="1" dirty="0"/>
              <a:t> and the last 8 months of a protracted 3 year siege of  Jerusalem by </a:t>
            </a:r>
            <a:r>
              <a:rPr lang="en-GB" b="1" dirty="0">
                <a:solidFill>
                  <a:srgbClr val="0066FF"/>
                </a:solidFill>
              </a:rPr>
              <a:t>Nebuchadnezzar’</a:t>
            </a:r>
            <a:r>
              <a:rPr lang="en-GB" b="1" dirty="0"/>
              <a:t>s army</a:t>
            </a:r>
          </a:p>
          <a:p>
            <a:pPr lvl="1"/>
            <a:r>
              <a:rPr lang="en-GB" b="1" dirty="0">
                <a:solidFill>
                  <a:srgbClr val="FF0000"/>
                </a:solidFill>
              </a:rPr>
              <a:t>18</a:t>
            </a:r>
            <a:r>
              <a:rPr lang="en-GB" b="1" baseline="30000" dirty="0">
                <a:solidFill>
                  <a:srgbClr val="FF0000"/>
                </a:solidFill>
              </a:rPr>
              <a:t>th</a:t>
            </a:r>
            <a:r>
              <a:rPr lang="en-GB" b="1" dirty="0">
                <a:solidFill>
                  <a:srgbClr val="FF0000"/>
                </a:solidFill>
              </a:rPr>
              <a:t> July </a:t>
            </a:r>
            <a:r>
              <a:rPr lang="en-GB" b="1" dirty="0">
                <a:solidFill>
                  <a:srgbClr val="FFC000"/>
                </a:solidFill>
              </a:rPr>
              <a:t>Zedekiah</a:t>
            </a:r>
            <a:r>
              <a:rPr lang="en-GB" b="1" dirty="0">
                <a:solidFill>
                  <a:srgbClr val="FF0000"/>
                </a:solidFill>
              </a:rPr>
              <a:t> </a:t>
            </a:r>
            <a:r>
              <a:rPr lang="en-GB" b="1" dirty="0"/>
              <a:t>flees Jerusalem but is captured, put in chains, blinded [after watching his sons being executed], and deported to </a:t>
            </a:r>
            <a:r>
              <a:rPr lang="en-GB" b="1" dirty="0">
                <a:solidFill>
                  <a:srgbClr val="0066FF"/>
                </a:solidFill>
              </a:rPr>
              <a:t>Babylon</a:t>
            </a:r>
            <a:r>
              <a:rPr lang="en-GB" b="1" dirty="0"/>
              <a:t> [2 Kings 25:1-7; &amp; 2 Chron 36:12; Jer 39:1-7, 52:4-11; Ezek 12:13]</a:t>
            </a:r>
          </a:p>
          <a:p>
            <a:pPr lvl="1"/>
            <a:r>
              <a:rPr lang="en-GB" b="1" dirty="0">
                <a:solidFill>
                  <a:srgbClr val="FF0000"/>
                </a:solidFill>
              </a:rPr>
              <a:t>14</a:t>
            </a:r>
            <a:r>
              <a:rPr lang="en-GB" b="1" baseline="30000" dirty="0">
                <a:solidFill>
                  <a:srgbClr val="FF0000"/>
                </a:solidFill>
              </a:rPr>
              <a:t>th</a:t>
            </a:r>
            <a:r>
              <a:rPr lang="en-GB" b="1" dirty="0">
                <a:solidFill>
                  <a:srgbClr val="FF0000"/>
                </a:solidFill>
              </a:rPr>
              <a:t> August (9</a:t>
            </a:r>
            <a:r>
              <a:rPr lang="en-GB" b="1" baseline="30000" dirty="0">
                <a:solidFill>
                  <a:srgbClr val="FF0000"/>
                </a:solidFill>
              </a:rPr>
              <a:t>th</a:t>
            </a:r>
            <a:r>
              <a:rPr lang="en-GB" b="1" dirty="0">
                <a:solidFill>
                  <a:srgbClr val="FF0000"/>
                </a:solidFill>
              </a:rPr>
              <a:t> day of Ab) </a:t>
            </a:r>
            <a:r>
              <a:rPr lang="en-GB" b="1" dirty="0">
                <a:solidFill>
                  <a:srgbClr val="0066FF"/>
                </a:solidFill>
              </a:rPr>
              <a:t>Nebuzaradan</a:t>
            </a:r>
            <a:r>
              <a:rPr lang="en-GB" b="1" dirty="0"/>
              <a:t> captain of the guard, removes the remaining senior people, plunders the remaining precious materials, and then burns the temple in Jerusalem [2 Kings 25:8,11,20; 2 Chron 36:14-21; Jer 39:11, 40:2-5, 52:30 </a:t>
            </a:r>
          </a:p>
          <a:p>
            <a:pPr lvl="1"/>
            <a:r>
              <a:rPr lang="en-GB" b="1" dirty="0">
                <a:solidFill>
                  <a:srgbClr val="0066FF"/>
                </a:solidFill>
              </a:rPr>
              <a:t>Gedaliah</a:t>
            </a:r>
            <a:r>
              <a:rPr lang="en-GB" b="1" dirty="0"/>
              <a:t> is appointed </a:t>
            </a:r>
            <a:r>
              <a:rPr lang="en-GB" b="1" dirty="0">
                <a:solidFill>
                  <a:srgbClr val="0066FF"/>
                </a:solidFill>
              </a:rPr>
              <a:t>governor </a:t>
            </a:r>
            <a:r>
              <a:rPr lang="en-GB" b="1" dirty="0"/>
              <a:t>of the Judean province – he governs from Mizpah with a Chaldean guard [2 Kings 25:22-24 &amp; Jer 40:6-8]</a:t>
            </a:r>
          </a:p>
        </p:txBody>
      </p:sp>
    </p:spTree>
    <p:extLst>
      <p:ext uri="{BB962C8B-B14F-4D97-AF65-F5344CB8AC3E}">
        <p14:creationId xmlns:p14="http://schemas.microsoft.com/office/powerpoint/2010/main" val="2000698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10C89-E7F3-4D0C-A87F-CDDE2E2C93D5}"/>
              </a:ext>
            </a:extLst>
          </p:cNvPr>
          <p:cNvSpPr>
            <a:spLocks noGrp="1"/>
          </p:cNvSpPr>
          <p:nvPr>
            <p:ph type="title"/>
          </p:nvPr>
        </p:nvSpPr>
        <p:spPr>
          <a:xfrm>
            <a:off x="1295402" y="812801"/>
            <a:ext cx="9601196" cy="863600"/>
          </a:xfrm>
        </p:spPr>
        <p:txBody>
          <a:bodyPr/>
          <a:lstStyle/>
          <a:p>
            <a:r>
              <a:rPr lang="en-GB" b="1" dirty="0">
                <a:solidFill>
                  <a:schemeClr val="accent2">
                    <a:lumMod val="75000"/>
                  </a:schemeClr>
                </a:solidFill>
              </a:rPr>
              <a:t>Kings of Judah 7: 588 to 561 </a:t>
            </a:r>
            <a:r>
              <a:rPr lang="en-GB" b="1" dirty="0" err="1">
                <a:solidFill>
                  <a:schemeClr val="accent2">
                    <a:lumMod val="75000"/>
                  </a:schemeClr>
                </a:solidFill>
              </a:rPr>
              <a:t>bc</a:t>
            </a:r>
            <a:endParaRPr lang="en-GB" b="1" dirty="0">
              <a:solidFill>
                <a:schemeClr val="accent2">
                  <a:lumMod val="75000"/>
                </a:schemeClr>
              </a:solidFill>
            </a:endParaRPr>
          </a:p>
        </p:txBody>
      </p:sp>
      <p:sp>
        <p:nvSpPr>
          <p:cNvPr id="3" name="Content Placeholder 2">
            <a:extLst>
              <a:ext uri="{FF2B5EF4-FFF2-40B4-BE49-F238E27FC236}">
                <a16:creationId xmlns:a16="http://schemas.microsoft.com/office/drawing/2014/main" id="{33B0F1DF-4F24-474E-AB3A-AF6621578945}"/>
              </a:ext>
            </a:extLst>
          </p:cNvPr>
          <p:cNvSpPr>
            <a:spLocks noGrp="1"/>
          </p:cNvSpPr>
          <p:nvPr>
            <p:ph idx="1"/>
          </p:nvPr>
        </p:nvSpPr>
        <p:spPr>
          <a:xfrm>
            <a:off x="1295401" y="1676401"/>
            <a:ext cx="9601196" cy="4199467"/>
          </a:xfrm>
          <a:solidFill>
            <a:schemeClr val="bg1"/>
          </a:solidFill>
        </p:spPr>
        <p:txBody>
          <a:bodyPr>
            <a:normAutofit/>
          </a:bodyPr>
          <a:lstStyle/>
          <a:p>
            <a:r>
              <a:rPr lang="en-GB" b="1" dirty="0"/>
              <a:t>The removal of </a:t>
            </a:r>
            <a:r>
              <a:rPr lang="en-GB" b="1" dirty="0">
                <a:solidFill>
                  <a:srgbClr val="FFC000"/>
                </a:solidFill>
              </a:rPr>
              <a:t>Zedekiah</a:t>
            </a:r>
            <a:r>
              <a:rPr lang="en-GB" b="1" dirty="0"/>
              <a:t> in </a:t>
            </a:r>
            <a:r>
              <a:rPr lang="en-GB" b="1" dirty="0">
                <a:solidFill>
                  <a:srgbClr val="FF0000"/>
                </a:solidFill>
              </a:rPr>
              <a:t>588 bc </a:t>
            </a:r>
            <a:r>
              <a:rPr lang="en-GB" b="1" dirty="0"/>
              <a:t>brought to an end the </a:t>
            </a:r>
            <a:r>
              <a:rPr lang="en-GB" b="1" dirty="0">
                <a:solidFill>
                  <a:srgbClr val="FFC000"/>
                </a:solidFill>
              </a:rPr>
              <a:t>Davidide line of Israelite kings</a:t>
            </a:r>
            <a:r>
              <a:rPr lang="en-GB" b="1" dirty="0"/>
              <a:t> ruling from Jerusalem (David crowned 1010 bc approx)</a:t>
            </a:r>
          </a:p>
          <a:p>
            <a:r>
              <a:rPr lang="en-GB" b="1" dirty="0"/>
              <a:t>The </a:t>
            </a:r>
            <a:r>
              <a:rPr lang="en-GB" b="1" dirty="0">
                <a:solidFill>
                  <a:srgbClr val="FFC000"/>
                </a:solidFill>
              </a:rPr>
              <a:t>Davidide Kings </a:t>
            </a:r>
            <a:r>
              <a:rPr lang="en-GB" b="1" dirty="0"/>
              <a:t>therefore ruled for approximately 422 years</a:t>
            </a:r>
          </a:p>
          <a:p>
            <a:r>
              <a:rPr lang="en-GB" b="1" dirty="0"/>
              <a:t>Interestingly, the </a:t>
            </a:r>
            <a:r>
              <a:rPr lang="en-GB" b="1" dirty="0">
                <a:solidFill>
                  <a:srgbClr val="0066FF"/>
                </a:solidFill>
              </a:rPr>
              <a:t>Babylonian 11</a:t>
            </a:r>
            <a:r>
              <a:rPr lang="en-GB" b="1" baseline="30000" dirty="0">
                <a:solidFill>
                  <a:srgbClr val="0066FF"/>
                </a:solidFill>
              </a:rPr>
              <a:t>th</a:t>
            </a:r>
            <a:r>
              <a:rPr lang="en-GB" b="1" dirty="0">
                <a:solidFill>
                  <a:srgbClr val="0066FF"/>
                </a:solidFill>
              </a:rPr>
              <a:t> Dynasty of kings </a:t>
            </a:r>
            <a:r>
              <a:rPr lang="en-GB" b="1" dirty="0"/>
              <a:t>would only last 70 years </a:t>
            </a:r>
            <a:r>
              <a:rPr lang="en-GB" b="1" dirty="0">
                <a:solidFill>
                  <a:srgbClr val="FF0000"/>
                </a:solidFill>
              </a:rPr>
              <a:t>(609 to 539 bc)</a:t>
            </a:r>
          </a:p>
          <a:p>
            <a:r>
              <a:rPr lang="en-GB" b="1" dirty="0">
                <a:solidFill>
                  <a:srgbClr val="FF0000"/>
                </a:solidFill>
              </a:rPr>
              <a:t>561 bc </a:t>
            </a:r>
            <a:r>
              <a:rPr lang="en-GB" b="1" dirty="0"/>
              <a:t>– </a:t>
            </a:r>
            <a:r>
              <a:rPr lang="en-GB" b="1" dirty="0">
                <a:solidFill>
                  <a:srgbClr val="0066FF"/>
                </a:solidFill>
              </a:rPr>
              <a:t>Amel-Marduk</a:t>
            </a:r>
            <a:r>
              <a:rPr lang="en-GB" b="1" dirty="0"/>
              <a:t> [son of Nebuchadnezzar] releases </a:t>
            </a:r>
            <a:r>
              <a:rPr lang="en-GB" b="1" dirty="0">
                <a:solidFill>
                  <a:srgbClr val="FFC000"/>
                </a:solidFill>
              </a:rPr>
              <a:t>Jehoiachin </a:t>
            </a:r>
            <a:r>
              <a:rPr lang="en-GB" b="1" dirty="0"/>
              <a:t>from prison after a 37 year captivity and treats him kindly [2 Kings 25:7]</a:t>
            </a:r>
          </a:p>
        </p:txBody>
      </p:sp>
    </p:spTree>
    <p:extLst>
      <p:ext uri="{BB962C8B-B14F-4D97-AF65-F5344CB8AC3E}">
        <p14:creationId xmlns:p14="http://schemas.microsoft.com/office/powerpoint/2010/main" val="3202869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CA60C-D8F9-478B-B5AB-034D4EEBCB04}"/>
              </a:ext>
            </a:extLst>
          </p:cNvPr>
          <p:cNvSpPr>
            <a:spLocks noGrp="1"/>
          </p:cNvSpPr>
          <p:nvPr>
            <p:ph type="title"/>
          </p:nvPr>
        </p:nvSpPr>
        <p:spPr>
          <a:xfrm>
            <a:off x="1295402" y="571500"/>
            <a:ext cx="9601196" cy="742951"/>
          </a:xfrm>
        </p:spPr>
        <p:txBody>
          <a:bodyPr>
            <a:normAutofit fontScale="90000"/>
          </a:bodyPr>
          <a:lstStyle/>
          <a:p>
            <a:r>
              <a:rPr lang="en-GB" b="1" i="1" u="sng" dirty="0">
                <a:solidFill>
                  <a:schemeClr val="accent2">
                    <a:lumMod val="75000"/>
                  </a:schemeClr>
                </a:solidFill>
              </a:rPr>
              <a:t>Summary – last 5 Kings of Judah </a:t>
            </a:r>
          </a:p>
        </p:txBody>
      </p:sp>
      <p:graphicFrame>
        <p:nvGraphicFramePr>
          <p:cNvPr id="4" name="Content Placeholder 3">
            <a:extLst>
              <a:ext uri="{FF2B5EF4-FFF2-40B4-BE49-F238E27FC236}">
                <a16:creationId xmlns:a16="http://schemas.microsoft.com/office/drawing/2014/main" id="{44F5F755-8AE3-4F9A-9330-7D9EA6283076}"/>
              </a:ext>
            </a:extLst>
          </p:cNvPr>
          <p:cNvGraphicFramePr>
            <a:graphicFrameLocks noGrp="1"/>
          </p:cNvGraphicFramePr>
          <p:nvPr>
            <p:ph idx="1"/>
            <p:extLst>
              <p:ext uri="{D42A27DB-BD31-4B8C-83A1-F6EECF244321}">
                <p14:modId xmlns:p14="http://schemas.microsoft.com/office/powerpoint/2010/main" val="4156835081"/>
              </p:ext>
            </p:extLst>
          </p:nvPr>
        </p:nvGraphicFramePr>
        <p:xfrm>
          <a:off x="509047" y="1262015"/>
          <a:ext cx="11029360" cy="5531140"/>
        </p:xfrm>
        <a:graphic>
          <a:graphicData uri="http://schemas.openxmlformats.org/drawingml/2006/table">
            <a:tbl>
              <a:tblPr firstRow="1" bandRow="1">
                <a:tableStyleId>{5C22544A-7EE6-4342-B048-85BDC9FD1C3A}</a:tableStyleId>
              </a:tblPr>
              <a:tblGrid>
                <a:gridCol w="2790664">
                  <a:extLst>
                    <a:ext uri="{9D8B030D-6E8A-4147-A177-3AD203B41FA5}">
                      <a16:colId xmlns:a16="http://schemas.microsoft.com/office/drawing/2014/main" val="131293423"/>
                    </a:ext>
                  </a:extLst>
                </a:gridCol>
                <a:gridCol w="1036619">
                  <a:extLst>
                    <a:ext uri="{9D8B030D-6E8A-4147-A177-3AD203B41FA5}">
                      <a16:colId xmlns:a16="http://schemas.microsoft.com/office/drawing/2014/main" val="2720234870"/>
                    </a:ext>
                  </a:extLst>
                </a:gridCol>
                <a:gridCol w="876693">
                  <a:extLst>
                    <a:ext uri="{9D8B030D-6E8A-4147-A177-3AD203B41FA5}">
                      <a16:colId xmlns:a16="http://schemas.microsoft.com/office/drawing/2014/main" val="2520640289"/>
                    </a:ext>
                  </a:extLst>
                </a:gridCol>
                <a:gridCol w="782424">
                  <a:extLst>
                    <a:ext uri="{9D8B030D-6E8A-4147-A177-3AD203B41FA5}">
                      <a16:colId xmlns:a16="http://schemas.microsoft.com/office/drawing/2014/main" val="967852580"/>
                    </a:ext>
                  </a:extLst>
                </a:gridCol>
                <a:gridCol w="1206631">
                  <a:extLst>
                    <a:ext uri="{9D8B030D-6E8A-4147-A177-3AD203B41FA5}">
                      <a16:colId xmlns:a16="http://schemas.microsoft.com/office/drawing/2014/main" val="2748961679"/>
                    </a:ext>
                  </a:extLst>
                </a:gridCol>
                <a:gridCol w="4336329">
                  <a:extLst>
                    <a:ext uri="{9D8B030D-6E8A-4147-A177-3AD203B41FA5}">
                      <a16:colId xmlns:a16="http://schemas.microsoft.com/office/drawing/2014/main" val="3986431077"/>
                    </a:ext>
                  </a:extLst>
                </a:gridCol>
              </a:tblGrid>
              <a:tr h="746651">
                <a:tc>
                  <a:txBody>
                    <a:bodyPr/>
                    <a:lstStyle/>
                    <a:p>
                      <a:r>
                        <a:rPr lang="en-GB" dirty="0"/>
                        <a:t>Common / Biblical Name</a:t>
                      </a:r>
                    </a:p>
                  </a:txBody>
                  <a:tcPr/>
                </a:tc>
                <a:tc>
                  <a:txBody>
                    <a:bodyPr/>
                    <a:lstStyle/>
                    <a:p>
                      <a:r>
                        <a:rPr lang="en-GB" dirty="0"/>
                        <a:t>Albright</a:t>
                      </a:r>
                    </a:p>
                  </a:txBody>
                  <a:tcPr/>
                </a:tc>
                <a:tc>
                  <a:txBody>
                    <a:bodyPr/>
                    <a:lstStyle/>
                    <a:p>
                      <a:r>
                        <a:rPr lang="en-GB" dirty="0"/>
                        <a:t>Thiele</a:t>
                      </a:r>
                    </a:p>
                  </a:txBody>
                  <a:tcPr/>
                </a:tc>
                <a:tc>
                  <a:txBody>
                    <a:bodyPr/>
                    <a:lstStyle/>
                    <a:p>
                      <a:r>
                        <a:rPr lang="en-GB" dirty="0"/>
                        <a:t>Galil</a:t>
                      </a:r>
                    </a:p>
                  </a:txBody>
                  <a:tcPr/>
                </a:tc>
                <a:tc>
                  <a:txBody>
                    <a:bodyPr/>
                    <a:lstStyle/>
                    <a:p>
                      <a:r>
                        <a:rPr lang="en-GB" dirty="0"/>
                        <a:t>Kitchen</a:t>
                      </a:r>
                    </a:p>
                  </a:txBody>
                  <a:tcPr/>
                </a:tc>
                <a:tc>
                  <a:txBody>
                    <a:bodyPr/>
                    <a:lstStyle/>
                    <a:p>
                      <a:r>
                        <a:rPr lang="en-GB" dirty="0"/>
                        <a:t>Notes</a:t>
                      </a:r>
                    </a:p>
                  </a:txBody>
                  <a:tcPr/>
                </a:tc>
                <a:extLst>
                  <a:ext uri="{0D108BD9-81ED-4DB2-BD59-A6C34878D82A}">
                    <a16:rowId xmlns:a16="http://schemas.microsoft.com/office/drawing/2014/main" val="1334018031"/>
                  </a:ext>
                </a:extLst>
              </a:tr>
              <a:tr h="746651">
                <a:tc>
                  <a:txBody>
                    <a:bodyPr/>
                    <a:lstStyle/>
                    <a:p>
                      <a:r>
                        <a:rPr lang="en-GB" sz="1800" b="1" i="0" u="sng" strike="noStrike" kern="1200" dirty="0">
                          <a:solidFill>
                            <a:schemeClr val="dk1"/>
                          </a:solidFill>
                          <a:effectLst/>
                          <a:latin typeface="+mn-lt"/>
                          <a:ea typeface="+mn-ea"/>
                          <a:cs typeface="+mn-cs"/>
                          <a:hlinkClick r:id="rId2"/>
                        </a:rPr>
                        <a:t>Josiah</a:t>
                      </a:r>
                      <a:br>
                        <a:rPr lang="en-GB" dirty="0"/>
                      </a:br>
                      <a:r>
                        <a:rPr lang="en-GB" dirty="0"/>
                        <a:t>Reigned for 31 years. </a:t>
                      </a:r>
                      <a:endParaRPr lang="en-GB" b="1" dirty="0">
                        <a:solidFill>
                          <a:schemeClr val="accent2">
                            <a:lumMod val="75000"/>
                          </a:schemeClr>
                        </a:solidFill>
                      </a:endParaRPr>
                    </a:p>
                  </a:txBody>
                  <a:tcPr/>
                </a:tc>
                <a:tc>
                  <a:txBody>
                    <a:bodyPr/>
                    <a:lstStyle/>
                    <a:p>
                      <a:r>
                        <a:rPr lang="en-GB" b="1" i="1" dirty="0">
                          <a:solidFill>
                            <a:srgbClr val="FF0000"/>
                          </a:solidFill>
                          <a:effectLst/>
                        </a:rPr>
                        <a:t>640–609 </a:t>
                      </a:r>
                    </a:p>
                  </a:txBody>
                  <a:tcPr marL="35370" marR="35370" marT="17653" marB="17653"/>
                </a:tc>
                <a:tc>
                  <a:txBody>
                    <a:bodyPr/>
                    <a:lstStyle/>
                    <a:p>
                      <a:r>
                        <a:rPr lang="en-GB" b="1" i="1" dirty="0">
                          <a:solidFill>
                            <a:srgbClr val="FF0000"/>
                          </a:solidFill>
                          <a:effectLst/>
                        </a:rPr>
                        <a:t>641–609 </a:t>
                      </a:r>
                    </a:p>
                  </a:txBody>
                  <a:tcPr marL="35370" marR="35370" marT="17653" marB="17653"/>
                </a:tc>
                <a:tc>
                  <a:txBody>
                    <a:bodyPr/>
                    <a:lstStyle/>
                    <a:p>
                      <a:r>
                        <a:rPr lang="en-GB" b="1" i="1" dirty="0">
                          <a:solidFill>
                            <a:srgbClr val="FF0000"/>
                          </a:solidFill>
                          <a:effectLst/>
                        </a:rPr>
                        <a:t>640–609 </a:t>
                      </a:r>
                    </a:p>
                  </a:txBody>
                  <a:tcPr marL="35370" marR="35370" marT="17653" marB="17653"/>
                </a:tc>
                <a:tc>
                  <a:txBody>
                    <a:bodyPr/>
                    <a:lstStyle/>
                    <a:p>
                      <a:r>
                        <a:rPr lang="en-GB" b="1" i="1" dirty="0">
                          <a:solidFill>
                            <a:srgbClr val="FF0000"/>
                          </a:solidFill>
                          <a:effectLst/>
                        </a:rPr>
                        <a:t>640–609 </a:t>
                      </a:r>
                    </a:p>
                  </a:txBody>
                  <a:tcPr marL="35370" marR="35370" marT="17653" marB="17653"/>
                </a:tc>
                <a:tc>
                  <a:txBody>
                    <a:bodyPr/>
                    <a:lstStyle/>
                    <a:p>
                      <a:r>
                        <a:rPr lang="en-GB" sz="1800" b="1" i="0" u="none" strike="noStrike" kern="1200" dirty="0">
                          <a:solidFill>
                            <a:schemeClr val="dk1"/>
                          </a:solidFill>
                          <a:effectLst/>
                          <a:latin typeface="+mn-lt"/>
                          <a:ea typeface="+mn-ea"/>
                          <a:cs typeface="+mn-cs"/>
                        </a:rPr>
                        <a:t>Killed by Egyptian archers at Megiddo</a:t>
                      </a:r>
                      <a:endParaRPr lang="en-GB" b="1" dirty="0"/>
                    </a:p>
                  </a:txBody>
                  <a:tcPr/>
                </a:tc>
                <a:extLst>
                  <a:ext uri="{0D108BD9-81ED-4DB2-BD59-A6C34878D82A}">
                    <a16:rowId xmlns:a16="http://schemas.microsoft.com/office/drawing/2014/main" val="673069464"/>
                  </a:ext>
                </a:extLst>
              </a:tr>
              <a:tr h="861103">
                <a:tc>
                  <a:txBody>
                    <a:bodyPr/>
                    <a:lstStyle/>
                    <a:p>
                      <a:r>
                        <a:rPr lang="en-GB" sz="1800" b="1" i="0" u="none" strike="noStrike" kern="1200" dirty="0">
                          <a:solidFill>
                            <a:schemeClr val="dk1"/>
                          </a:solidFill>
                          <a:effectLst/>
                          <a:latin typeface="+mn-lt"/>
                          <a:ea typeface="+mn-ea"/>
                          <a:cs typeface="+mn-cs"/>
                          <a:hlinkClick r:id="rId3" tooltip="Jehoahaz of Judah"/>
                        </a:rPr>
                        <a:t>Jehoahaz</a:t>
                      </a:r>
                      <a:r>
                        <a:rPr lang="en-GB" sz="1800" b="1" i="0" u="none" strike="noStrike" kern="1200" dirty="0">
                          <a:solidFill>
                            <a:schemeClr val="dk1"/>
                          </a:solidFill>
                          <a:effectLst/>
                          <a:latin typeface="+mn-lt"/>
                          <a:ea typeface="+mn-ea"/>
                          <a:cs typeface="+mn-cs"/>
                        </a:rPr>
                        <a:t> (Shallum)</a:t>
                      </a:r>
                      <a:br>
                        <a:rPr lang="en-GB" dirty="0"/>
                      </a:br>
                      <a:r>
                        <a:rPr lang="en-GB" dirty="0"/>
                        <a:t>3</a:t>
                      </a:r>
                      <a:r>
                        <a:rPr lang="en-GB" baseline="30000" dirty="0"/>
                        <a:t>rd</a:t>
                      </a:r>
                      <a:r>
                        <a:rPr lang="en-GB" dirty="0"/>
                        <a:t> son of Josiah, reigned for 3 months</a:t>
                      </a:r>
                      <a:endParaRPr lang="en-GB" b="1" dirty="0">
                        <a:solidFill>
                          <a:schemeClr val="accent2">
                            <a:lumMod val="75000"/>
                          </a:schemeClr>
                        </a:solidFill>
                      </a:endParaRPr>
                    </a:p>
                  </a:txBody>
                  <a:tcPr/>
                </a:tc>
                <a:tc>
                  <a:txBody>
                    <a:bodyPr/>
                    <a:lstStyle/>
                    <a:p>
                      <a:r>
                        <a:rPr lang="en-GB" b="1" i="1" dirty="0">
                          <a:solidFill>
                            <a:srgbClr val="FF0000"/>
                          </a:solidFill>
                          <a:effectLst/>
                        </a:rPr>
                        <a:t>609 </a:t>
                      </a:r>
                    </a:p>
                  </a:txBody>
                  <a:tcPr marL="35370" marR="35370" marT="17653" marB="17653"/>
                </a:tc>
                <a:tc>
                  <a:txBody>
                    <a:bodyPr/>
                    <a:lstStyle/>
                    <a:p>
                      <a:r>
                        <a:rPr lang="en-GB" b="1" i="1" dirty="0">
                          <a:solidFill>
                            <a:srgbClr val="FF0000"/>
                          </a:solidFill>
                          <a:effectLst/>
                        </a:rPr>
                        <a:t>609 </a:t>
                      </a:r>
                    </a:p>
                  </a:txBody>
                  <a:tcPr marL="35370" marR="35370" marT="17653" marB="17653"/>
                </a:tc>
                <a:tc>
                  <a:txBody>
                    <a:bodyPr/>
                    <a:lstStyle/>
                    <a:p>
                      <a:r>
                        <a:rPr lang="en-GB" b="1" i="1" dirty="0">
                          <a:solidFill>
                            <a:srgbClr val="FF0000"/>
                          </a:solidFill>
                          <a:effectLst/>
                        </a:rPr>
                        <a:t>609 </a:t>
                      </a:r>
                    </a:p>
                  </a:txBody>
                  <a:tcPr marL="35370" marR="35370" marT="17653" marB="17653"/>
                </a:tc>
                <a:tc>
                  <a:txBody>
                    <a:bodyPr/>
                    <a:lstStyle/>
                    <a:p>
                      <a:r>
                        <a:rPr lang="en-GB" b="1" i="1" dirty="0">
                          <a:solidFill>
                            <a:srgbClr val="FF0000"/>
                          </a:solidFill>
                          <a:effectLst/>
                        </a:rPr>
                        <a:t>609 </a:t>
                      </a:r>
                    </a:p>
                  </a:txBody>
                  <a:tcPr marL="35370" marR="35370" marT="17653" marB="17653"/>
                </a:tc>
                <a:tc>
                  <a:txBody>
                    <a:bodyPr/>
                    <a:lstStyle/>
                    <a:p>
                      <a:r>
                        <a:rPr lang="en-GB" b="1" dirty="0"/>
                        <a:t>Reigned 3 months then was deposed by Neco who put Eliakim on throne. Jehoahaz died in Egypt</a:t>
                      </a:r>
                    </a:p>
                  </a:txBody>
                  <a:tcPr/>
                </a:tc>
                <a:extLst>
                  <a:ext uri="{0D108BD9-81ED-4DB2-BD59-A6C34878D82A}">
                    <a16:rowId xmlns:a16="http://schemas.microsoft.com/office/drawing/2014/main" val="662150924"/>
                  </a:ext>
                </a:extLst>
              </a:tr>
              <a:tr h="808241">
                <a:tc>
                  <a:txBody>
                    <a:bodyPr/>
                    <a:lstStyle/>
                    <a:p>
                      <a:r>
                        <a:rPr lang="en-GB" b="1" u="none" strike="noStrike" dirty="0">
                          <a:solidFill>
                            <a:srgbClr val="0645AD"/>
                          </a:solidFill>
                          <a:effectLst/>
                          <a:hlinkClick r:id="rId4" tooltip="Jehoiakim"/>
                        </a:rPr>
                        <a:t>Jehoiakim</a:t>
                      </a:r>
                      <a:r>
                        <a:rPr lang="en-GB" b="1" u="none" strike="noStrike" dirty="0">
                          <a:solidFill>
                            <a:srgbClr val="0645AD"/>
                          </a:solidFill>
                          <a:effectLst/>
                        </a:rPr>
                        <a:t> (Eliakim)</a:t>
                      </a:r>
                      <a:br>
                        <a:rPr lang="en-GB" dirty="0">
                          <a:effectLst/>
                        </a:rPr>
                      </a:br>
                      <a:r>
                        <a:rPr lang="en-GB" dirty="0">
                          <a:effectLst/>
                        </a:rPr>
                        <a:t>Older brother to Jehoahaz, reigned for 11 years. </a:t>
                      </a:r>
                    </a:p>
                  </a:txBody>
                  <a:tcPr marL="35370" marR="35370" marT="17653" marB="17653"/>
                </a:tc>
                <a:tc>
                  <a:txBody>
                    <a:bodyPr/>
                    <a:lstStyle/>
                    <a:p>
                      <a:r>
                        <a:rPr lang="en-GB" b="1" i="1" dirty="0">
                          <a:solidFill>
                            <a:srgbClr val="FF0000"/>
                          </a:solidFill>
                          <a:effectLst/>
                        </a:rPr>
                        <a:t>609–598 </a:t>
                      </a:r>
                    </a:p>
                  </a:txBody>
                  <a:tcPr marL="35370" marR="35370" marT="17653" marB="17653"/>
                </a:tc>
                <a:tc>
                  <a:txBody>
                    <a:bodyPr/>
                    <a:lstStyle/>
                    <a:p>
                      <a:r>
                        <a:rPr lang="en-GB" b="1" i="1" dirty="0">
                          <a:solidFill>
                            <a:srgbClr val="FF0000"/>
                          </a:solidFill>
                          <a:effectLst/>
                        </a:rPr>
                        <a:t>609–598 </a:t>
                      </a:r>
                    </a:p>
                  </a:txBody>
                  <a:tcPr marL="35370" marR="35370" marT="17653" marB="17653"/>
                </a:tc>
                <a:tc>
                  <a:txBody>
                    <a:bodyPr/>
                    <a:lstStyle/>
                    <a:p>
                      <a:r>
                        <a:rPr lang="en-GB" b="1" i="1" dirty="0">
                          <a:solidFill>
                            <a:srgbClr val="FF0000"/>
                          </a:solidFill>
                          <a:effectLst/>
                        </a:rPr>
                        <a:t>609–598 </a:t>
                      </a:r>
                    </a:p>
                  </a:txBody>
                  <a:tcPr marL="35370" marR="35370" marT="17653" marB="17653"/>
                </a:tc>
                <a:tc>
                  <a:txBody>
                    <a:bodyPr/>
                    <a:lstStyle/>
                    <a:p>
                      <a:r>
                        <a:rPr lang="en-GB" b="1" i="1" dirty="0">
                          <a:solidFill>
                            <a:srgbClr val="FF0000"/>
                          </a:solidFill>
                          <a:effectLst/>
                        </a:rPr>
                        <a:t>609–598 </a:t>
                      </a:r>
                    </a:p>
                  </a:txBody>
                  <a:tcPr marL="35370" marR="35370" marT="17653" marB="17653"/>
                </a:tc>
                <a:tc>
                  <a:txBody>
                    <a:bodyPr/>
                    <a:lstStyle/>
                    <a:p>
                      <a:r>
                        <a:rPr lang="en-GB" b="1" dirty="0">
                          <a:effectLst/>
                        </a:rPr>
                        <a:t>Taken by Neb in chains – then reprieved. Later rebelled. Then died at start of Neb’s 2</a:t>
                      </a:r>
                      <a:r>
                        <a:rPr lang="en-GB" b="1" baseline="30000" dirty="0">
                          <a:effectLst/>
                        </a:rPr>
                        <a:t>nd</a:t>
                      </a:r>
                      <a:r>
                        <a:rPr lang="en-GB" b="1" dirty="0">
                          <a:effectLst/>
                        </a:rPr>
                        <a:t> siege of Jerusalem suspicion of murder</a:t>
                      </a:r>
                      <a:br>
                        <a:rPr lang="en-GB" b="1" dirty="0">
                          <a:effectLst/>
                        </a:rPr>
                      </a:br>
                      <a:endParaRPr lang="en-GB" b="1" dirty="0">
                        <a:effectLst/>
                      </a:endParaRPr>
                    </a:p>
                  </a:txBody>
                  <a:tcPr marL="35370" marR="35370" marT="17653" marB="17653"/>
                </a:tc>
                <a:extLst>
                  <a:ext uri="{0D108BD9-81ED-4DB2-BD59-A6C34878D82A}">
                    <a16:rowId xmlns:a16="http://schemas.microsoft.com/office/drawing/2014/main" val="2829167427"/>
                  </a:ext>
                </a:extLst>
              </a:tr>
              <a:tr h="1001164">
                <a:tc>
                  <a:txBody>
                    <a:bodyPr/>
                    <a:lstStyle/>
                    <a:p>
                      <a:r>
                        <a:rPr lang="en-GB" b="1" u="none" strike="noStrike" dirty="0">
                          <a:solidFill>
                            <a:srgbClr val="0645AD"/>
                          </a:solidFill>
                          <a:effectLst/>
                          <a:hlinkClick r:id="rId5" tooltip="Jehoiachin"/>
                        </a:rPr>
                        <a:t>Jehoiachin</a:t>
                      </a:r>
                      <a:r>
                        <a:rPr lang="en-GB" b="1" u="none" strike="noStrike" dirty="0">
                          <a:solidFill>
                            <a:srgbClr val="0645AD"/>
                          </a:solidFill>
                          <a:effectLst/>
                        </a:rPr>
                        <a:t> (Jeconiah)</a:t>
                      </a:r>
                      <a:br>
                        <a:rPr lang="en-GB" dirty="0">
                          <a:effectLst/>
                        </a:rPr>
                      </a:br>
                      <a:r>
                        <a:rPr lang="en-GB" dirty="0">
                          <a:effectLst/>
                        </a:rPr>
                        <a:t>Son of Jehoiakim, reigned for 3 months &amp; 10 days. </a:t>
                      </a:r>
                    </a:p>
                  </a:txBody>
                  <a:tcPr marL="35370" marR="35370" marT="17653" marB="17653"/>
                </a:tc>
                <a:tc>
                  <a:txBody>
                    <a:bodyPr/>
                    <a:lstStyle/>
                    <a:p>
                      <a:r>
                        <a:rPr lang="en-GB" b="1" i="1" dirty="0">
                          <a:solidFill>
                            <a:srgbClr val="FF0000"/>
                          </a:solidFill>
                          <a:effectLst/>
                        </a:rPr>
                        <a:t>598 </a:t>
                      </a:r>
                    </a:p>
                  </a:txBody>
                  <a:tcPr marL="35370" marR="35370" marT="17653" marB="17653"/>
                </a:tc>
                <a:tc>
                  <a:txBody>
                    <a:bodyPr/>
                    <a:lstStyle/>
                    <a:p>
                      <a:r>
                        <a:rPr lang="en-GB" b="1" i="1" dirty="0">
                          <a:solidFill>
                            <a:srgbClr val="FF0000"/>
                          </a:solidFill>
                          <a:effectLst/>
                        </a:rPr>
                        <a:t>598 </a:t>
                      </a:r>
                    </a:p>
                  </a:txBody>
                  <a:tcPr marL="35370" marR="35370" marT="17653" marB="17653"/>
                </a:tc>
                <a:tc>
                  <a:txBody>
                    <a:bodyPr/>
                    <a:lstStyle/>
                    <a:p>
                      <a:r>
                        <a:rPr lang="en-GB" b="1" i="1" dirty="0">
                          <a:solidFill>
                            <a:srgbClr val="FF0000"/>
                          </a:solidFill>
                          <a:effectLst/>
                        </a:rPr>
                        <a:t>598–597 </a:t>
                      </a:r>
                    </a:p>
                  </a:txBody>
                  <a:tcPr marL="35370" marR="35370" marT="17653" marB="17653"/>
                </a:tc>
                <a:tc>
                  <a:txBody>
                    <a:bodyPr/>
                    <a:lstStyle/>
                    <a:p>
                      <a:r>
                        <a:rPr lang="en-GB" b="1" i="1" dirty="0">
                          <a:solidFill>
                            <a:srgbClr val="FF0000"/>
                          </a:solidFill>
                          <a:effectLst/>
                        </a:rPr>
                        <a:t>598–597 </a:t>
                      </a:r>
                    </a:p>
                  </a:txBody>
                  <a:tcPr marL="35370" marR="35370" marT="17653" marB="17653"/>
                </a:tc>
                <a:tc>
                  <a:txBody>
                    <a:bodyPr/>
                    <a:lstStyle/>
                    <a:p>
                      <a:r>
                        <a:rPr lang="en-GB" b="1" dirty="0">
                          <a:effectLst/>
                        </a:rPr>
                        <a:t>Deposed on 16</a:t>
                      </a:r>
                      <a:r>
                        <a:rPr lang="en-GB" b="1" baseline="30000" dirty="0">
                          <a:effectLst/>
                        </a:rPr>
                        <a:t>th</a:t>
                      </a:r>
                      <a:r>
                        <a:rPr lang="en-GB" b="1" dirty="0">
                          <a:effectLst/>
                        </a:rPr>
                        <a:t> March 597, then deported to Babylon where he was imprisoned 37 years before being liberated by Amel-marduk</a:t>
                      </a:r>
                    </a:p>
                  </a:txBody>
                  <a:tcPr marL="35370" marR="35370" marT="17653" marB="17653"/>
                </a:tc>
                <a:extLst>
                  <a:ext uri="{0D108BD9-81ED-4DB2-BD59-A6C34878D82A}">
                    <a16:rowId xmlns:a16="http://schemas.microsoft.com/office/drawing/2014/main" val="1554595208"/>
                  </a:ext>
                </a:extLst>
              </a:tr>
              <a:tr h="808241">
                <a:tc>
                  <a:txBody>
                    <a:bodyPr/>
                    <a:lstStyle/>
                    <a:p>
                      <a:r>
                        <a:rPr lang="en-GB" b="1" u="none" strike="noStrike" dirty="0">
                          <a:solidFill>
                            <a:srgbClr val="0645AD"/>
                          </a:solidFill>
                          <a:effectLst/>
                          <a:hlinkClick r:id="rId6" tooltip="Zedekiah"/>
                        </a:rPr>
                        <a:t>Zedekiah</a:t>
                      </a:r>
                      <a:r>
                        <a:rPr lang="en-GB" b="1" u="none" strike="noStrike" dirty="0">
                          <a:solidFill>
                            <a:srgbClr val="0645AD"/>
                          </a:solidFill>
                          <a:effectLst/>
                        </a:rPr>
                        <a:t> (Mattaniah)</a:t>
                      </a:r>
                      <a:br>
                        <a:rPr lang="en-GB" dirty="0">
                          <a:effectLst/>
                        </a:rPr>
                      </a:br>
                      <a:r>
                        <a:rPr lang="en-GB" dirty="0">
                          <a:effectLst/>
                        </a:rPr>
                        <a:t>Uncle of Jehoiachin reigned for 11 years</a:t>
                      </a:r>
                    </a:p>
                  </a:txBody>
                  <a:tcPr marL="35370" marR="35370" marT="17653" marB="17653"/>
                </a:tc>
                <a:tc>
                  <a:txBody>
                    <a:bodyPr/>
                    <a:lstStyle/>
                    <a:p>
                      <a:r>
                        <a:rPr lang="en-GB" b="1" i="1" dirty="0">
                          <a:solidFill>
                            <a:srgbClr val="FF0000"/>
                          </a:solidFill>
                        </a:rPr>
                        <a:t>597-587</a:t>
                      </a:r>
                    </a:p>
                  </a:txBody>
                  <a:tcPr/>
                </a:tc>
                <a:tc>
                  <a:txBody>
                    <a:bodyPr/>
                    <a:lstStyle/>
                    <a:p>
                      <a:r>
                        <a:rPr lang="en-GB" b="1" i="1" dirty="0">
                          <a:solidFill>
                            <a:srgbClr val="FF0000"/>
                          </a:solidFill>
                        </a:rPr>
                        <a:t>597-586</a:t>
                      </a:r>
                    </a:p>
                  </a:txBody>
                  <a:tcPr/>
                </a:tc>
                <a:tc>
                  <a:txBody>
                    <a:bodyPr/>
                    <a:lstStyle/>
                    <a:p>
                      <a:r>
                        <a:rPr lang="en-GB" b="1" i="1" dirty="0">
                          <a:solidFill>
                            <a:srgbClr val="FF0000"/>
                          </a:solidFill>
                        </a:rPr>
                        <a:t>597-586</a:t>
                      </a:r>
                    </a:p>
                  </a:txBody>
                  <a:tcPr/>
                </a:tc>
                <a:tc>
                  <a:txBody>
                    <a:bodyPr/>
                    <a:lstStyle/>
                    <a:p>
                      <a:r>
                        <a:rPr lang="en-GB" b="1" i="1" dirty="0">
                          <a:solidFill>
                            <a:srgbClr val="FF0000"/>
                          </a:solidFill>
                        </a:rPr>
                        <a:t>597-586</a:t>
                      </a:r>
                    </a:p>
                  </a:txBody>
                  <a:tcPr/>
                </a:tc>
                <a:tc>
                  <a:txBody>
                    <a:bodyPr/>
                    <a:lstStyle/>
                    <a:p>
                      <a:r>
                        <a:rPr lang="en-GB" b="1" dirty="0"/>
                        <a:t>2</a:t>
                      </a:r>
                      <a:r>
                        <a:rPr lang="en-GB" b="1" baseline="30000" dirty="0"/>
                        <a:t>nd</a:t>
                      </a:r>
                      <a:r>
                        <a:rPr lang="en-GB" b="1" dirty="0"/>
                        <a:t> rebellion – captured at Jericho sons put to death then blinded</a:t>
                      </a:r>
                    </a:p>
                  </a:txBody>
                  <a:tcPr/>
                </a:tc>
                <a:extLst>
                  <a:ext uri="{0D108BD9-81ED-4DB2-BD59-A6C34878D82A}">
                    <a16:rowId xmlns:a16="http://schemas.microsoft.com/office/drawing/2014/main" val="1801094018"/>
                  </a:ext>
                </a:extLst>
              </a:tr>
            </a:tbl>
          </a:graphicData>
        </a:graphic>
      </p:graphicFrame>
    </p:spTree>
    <p:extLst>
      <p:ext uri="{BB962C8B-B14F-4D97-AF65-F5344CB8AC3E}">
        <p14:creationId xmlns:p14="http://schemas.microsoft.com/office/powerpoint/2010/main" val="835226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10523-F82F-45D7-9CD7-8C1AB1A35D1E}"/>
              </a:ext>
            </a:extLst>
          </p:cNvPr>
          <p:cNvSpPr>
            <a:spLocks noGrp="1"/>
          </p:cNvSpPr>
          <p:nvPr>
            <p:ph type="title"/>
          </p:nvPr>
        </p:nvSpPr>
        <p:spPr>
          <a:xfrm>
            <a:off x="1295402" y="711201"/>
            <a:ext cx="9601196" cy="863600"/>
          </a:xfrm>
        </p:spPr>
        <p:txBody>
          <a:bodyPr>
            <a:normAutofit/>
          </a:bodyPr>
          <a:lstStyle/>
          <a:p>
            <a:r>
              <a:rPr lang="en-GB" b="1" dirty="0">
                <a:solidFill>
                  <a:schemeClr val="accent2">
                    <a:lumMod val="75000"/>
                  </a:schemeClr>
                </a:solidFill>
              </a:rPr>
              <a:t>Kings of Babylon 1</a:t>
            </a:r>
          </a:p>
        </p:txBody>
      </p:sp>
      <p:sp>
        <p:nvSpPr>
          <p:cNvPr id="3" name="Content Placeholder 2">
            <a:extLst>
              <a:ext uri="{FF2B5EF4-FFF2-40B4-BE49-F238E27FC236}">
                <a16:creationId xmlns:a16="http://schemas.microsoft.com/office/drawing/2014/main" id="{CD063CA9-ABDF-4982-A63F-6A75F23657E5}"/>
              </a:ext>
            </a:extLst>
          </p:cNvPr>
          <p:cNvSpPr>
            <a:spLocks noGrp="1"/>
          </p:cNvSpPr>
          <p:nvPr>
            <p:ph idx="1"/>
          </p:nvPr>
        </p:nvSpPr>
        <p:spPr>
          <a:xfrm>
            <a:off x="1295401" y="1574801"/>
            <a:ext cx="9601196" cy="4301067"/>
          </a:xfrm>
          <a:solidFill>
            <a:schemeClr val="bg1"/>
          </a:solidFill>
        </p:spPr>
        <p:txBody>
          <a:bodyPr>
            <a:normAutofit fontScale="85000" lnSpcReduction="10000"/>
          </a:bodyPr>
          <a:lstStyle/>
          <a:p>
            <a:r>
              <a:rPr lang="en-GB" b="1" dirty="0">
                <a:solidFill>
                  <a:srgbClr val="0066FF"/>
                </a:solidFill>
              </a:rPr>
              <a:t>Babylon</a:t>
            </a:r>
            <a:r>
              <a:rPr lang="en-GB" b="1" dirty="0"/>
              <a:t> has been ruled by several dynasties (and nationalities) of kings starting from 1961 bc through to 142 bc, after which  </a:t>
            </a:r>
            <a:r>
              <a:rPr lang="en-GB" b="1" dirty="0">
                <a:solidFill>
                  <a:srgbClr val="0066FF"/>
                </a:solidFill>
              </a:rPr>
              <a:t>Babylon </a:t>
            </a:r>
            <a:r>
              <a:rPr lang="en-GB" b="1" dirty="0"/>
              <a:t>became a province of the Parthian Empire  </a:t>
            </a:r>
          </a:p>
          <a:p>
            <a:r>
              <a:rPr lang="en-GB" b="1" dirty="0"/>
              <a:t>At the time of Daniel, the </a:t>
            </a:r>
            <a:r>
              <a:rPr lang="en-GB" b="1" dirty="0">
                <a:solidFill>
                  <a:srgbClr val="0066FF"/>
                </a:solidFill>
              </a:rPr>
              <a:t>Babylonian 11</a:t>
            </a:r>
            <a:r>
              <a:rPr lang="en-GB" b="1" baseline="30000" dirty="0">
                <a:solidFill>
                  <a:srgbClr val="0066FF"/>
                </a:solidFill>
              </a:rPr>
              <a:t>th</a:t>
            </a:r>
            <a:r>
              <a:rPr lang="en-GB" b="1" dirty="0">
                <a:solidFill>
                  <a:srgbClr val="0066FF"/>
                </a:solidFill>
              </a:rPr>
              <a:t> (Chaldean) Dynasty </a:t>
            </a:r>
            <a:r>
              <a:rPr lang="en-GB" b="1" dirty="0"/>
              <a:t>was in power and it proved to be a significant period in the life of </a:t>
            </a:r>
            <a:r>
              <a:rPr lang="en-GB" b="1" dirty="0">
                <a:solidFill>
                  <a:srgbClr val="0066FF"/>
                </a:solidFill>
              </a:rPr>
              <a:t>Babylon</a:t>
            </a:r>
          </a:p>
          <a:p>
            <a:r>
              <a:rPr lang="en-GB" b="1" dirty="0"/>
              <a:t>The rise of the </a:t>
            </a:r>
            <a:r>
              <a:rPr lang="en-GB" b="1" dirty="0">
                <a:solidFill>
                  <a:schemeClr val="accent6">
                    <a:lumMod val="60000"/>
                    <a:lumOff val="40000"/>
                  </a:schemeClr>
                </a:solidFill>
              </a:rPr>
              <a:t>Assyrian Empire </a:t>
            </a:r>
            <a:r>
              <a:rPr lang="en-GB" b="1" dirty="0"/>
              <a:t>(as predicted by Balaam Num 24:22-24) had occurred some 140 years previously under </a:t>
            </a:r>
            <a:r>
              <a:rPr lang="en-GB" b="1" dirty="0">
                <a:solidFill>
                  <a:schemeClr val="accent6">
                    <a:lumMod val="60000"/>
                    <a:lumOff val="40000"/>
                  </a:schemeClr>
                </a:solidFill>
              </a:rPr>
              <a:t>Tiglath Pileser 3</a:t>
            </a:r>
            <a:r>
              <a:rPr lang="en-GB" b="1" baseline="30000" dirty="0">
                <a:solidFill>
                  <a:schemeClr val="accent6">
                    <a:lumMod val="60000"/>
                    <a:lumOff val="40000"/>
                  </a:schemeClr>
                </a:solidFill>
              </a:rPr>
              <a:t>rd</a:t>
            </a:r>
            <a:r>
              <a:rPr lang="en-GB" b="1" dirty="0">
                <a:solidFill>
                  <a:schemeClr val="accent6">
                    <a:lumMod val="60000"/>
                    <a:lumOff val="40000"/>
                  </a:schemeClr>
                </a:solidFill>
              </a:rPr>
              <a:t> </a:t>
            </a:r>
            <a:r>
              <a:rPr lang="en-GB" b="1" dirty="0"/>
              <a:t>when he took </a:t>
            </a:r>
            <a:r>
              <a:rPr lang="en-GB" b="1" dirty="0">
                <a:solidFill>
                  <a:srgbClr val="0066FF"/>
                </a:solidFill>
              </a:rPr>
              <a:t>Babylon </a:t>
            </a:r>
            <a:r>
              <a:rPr lang="en-GB" b="1" dirty="0"/>
              <a:t>and became its </a:t>
            </a:r>
            <a:r>
              <a:rPr lang="en-GB" b="1" dirty="0">
                <a:solidFill>
                  <a:schemeClr val="accent6">
                    <a:lumMod val="60000"/>
                    <a:lumOff val="40000"/>
                  </a:schemeClr>
                </a:solidFill>
              </a:rPr>
              <a:t>first Assyrian king</a:t>
            </a:r>
          </a:p>
          <a:p>
            <a:r>
              <a:rPr lang="en-GB" b="1" dirty="0"/>
              <a:t>But </a:t>
            </a:r>
            <a:r>
              <a:rPr lang="en-GB" b="1" dirty="0">
                <a:solidFill>
                  <a:schemeClr val="accent6">
                    <a:lumMod val="60000"/>
                    <a:lumOff val="40000"/>
                  </a:schemeClr>
                </a:solidFill>
              </a:rPr>
              <a:t>Assyria </a:t>
            </a:r>
            <a:r>
              <a:rPr lang="en-GB" b="1" dirty="0"/>
              <a:t>could not hold onto </a:t>
            </a:r>
            <a:r>
              <a:rPr lang="en-GB" b="1" dirty="0">
                <a:solidFill>
                  <a:srgbClr val="0066FF"/>
                </a:solidFill>
              </a:rPr>
              <a:t>Babylon</a:t>
            </a:r>
            <a:r>
              <a:rPr lang="en-GB" b="1" dirty="0"/>
              <a:t>, and although </a:t>
            </a:r>
            <a:r>
              <a:rPr lang="en-GB" b="1" dirty="0">
                <a:solidFill>
                  <a:schemeClr val="accent6">
                    <a:lumMod val="60000"/>
                    <a:lumOff val="40000"/>
                  </a:schemeClr>
                </a:solidFill>
              </a:rPr>
              <a:t>Assyria </a:t>
            </a:r>
            <a:r>
              <a:rPr lang="en-GB" b="1" dirty="0"/>
              <a:t>was a true world power for a very long period, by </a:t>
            </a:r>
            <a:r>
              <a:rPr lang="en-GB" b="1" dirty="0">
                <a:solidFill>
                  <a:srgbClr val="FF0000"/>
                </a:solidFill>
              </a:rPr>
              <a:t>609 bc  </a:t>
            </a:r>
            <a:r>
              <a:rPr lang="en-GB" b="1" dirty="0">
                <a:solidFill>
                  <a:schemeClr val="accent6">
                    <a:lumMod val="60000"/>
                    <a:lumOff val="40000"/>
                  </a:schemeClr>
                </a:solidFill>
              </a:rPr>
              <a:t>Assyria </a:t>
            </a:r>
            <a:r>
              <a:rPr lang="en-GB" b="1" dirty="0"/>
              <a:t> effectively ceased to exist</a:t>
            </a:r>
          </a:p>
          <a:p>
            <a:r>
              <a:rPr lang="en-GB" b="1" dirty="0"/>
              <a:t>The reign of </a:t>
            </a:r>
            <a:r>
              <a:rPr lang="en-GB" b="1" dirty="0">
                <a:solidFill>
                  <a:srgbClr val="0066FF"/>
                </a:solidFill>
              </a:rPr>
              <a:t>Nebuchadnezzar</a:t>
            </a:r>
            <a:r>
              <a:rPr lang="en-GB" b="1" dirty="0"/>
              <a:t> commencing in </a:t>
            </a:r>
            <a:r>
              <a:rPr lang="en-GB" b="1" dirty="0">
                <a:solidFill>
                  <a:srgbClr val="FF0000"/>
                </a:solidFill>
              </a:rPr>
              <a:t>605 bc</a:t>
            </a:r>
            <a:r>
              <a:rPr lang="en-GB" b="1" dirty="0"/>
              <a:t> was to be a golden 40 year period of rule – the following slide summarises the main out turn of events concerning this </a:t>
            </a:r>
            <a:r>
              <a:rPr lang="en-GB" b="1" dirty="0">
                <a:solidFill>
                  <a:srgbClr val="0066FF"/>
                </a:solidFill>
              </a:rPr>
              <a:t>11</a:t>
            </a:r>
            <a:r>
              <a:rPr lang="en-GB" b="1" baseline="30000" dirty="0">
                <a:solidFill>
                  <a:srgbClr val="0066FF"/>
                </a:solidFill>
              </a:rPr>
              <a:t>th</a:t>
            </a:r>
            <a:r>
              <a:rPr lang="en-GB" b="1" dirty="0">
                <a:solidFill>
                  <a:srgbClr val="0066FF"/>
                </a:solidFill>
              </a:rPr>
              <a:t> dynasty</a:t>
            </a:r>
          </a:p>
        </p:txBody>
      </p:sp>
    </p:spTree>
    <p:extLst>
      <p:ext uri="{BB962C8B-B14F-4D97-AF65-F5344CB8AC3E}">
        <p14:creationId xmlns:p14="http://schemas.microsoft.com/office/powerpoint/2010/main" val="561630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F361D-6C49-4644-941B-7608C6439424}"/>
              </a:ext>
            </a:extLst>
          </p:cNvPr>
          <p:cNvSpPr>
            <a:spLocks noGrp="1"/>
          </p:cNvSpPr>
          <p:nvPr>
            <p:ph type="title"/>
          </p:nvPr>
        </p:nvSpPr>
        <p:spPr>
          <a:xfrm>
            <a:off x="1295402" y="698500"/>
            <a:ext cx="9601196" cy="1587499"/>
          </a:xfrm>
        </p:spPr>
        <p:txBody>
          <a:bodyPr>
            <a:normAutofit fontScale="90000"/>
          </a:bodyPr>
          <a:lstStyle/>
          <a:p>
            <a:r>
              <a:rPr lang="en-GB" sz="3100" b="1" dirty="0">
                <a:solidFill>
                  <a:schemeClr val="accent2">
                    <a:lumMod val="75000"/>
                  </a:schemeClr>
                </a:solidFill>
              </a:rPr>
              <a:t>Dynasty XI of Babylon (Neo-Babylonian)</a:t>
            </a:r>
            <a:br>
              <a:rPr lang="en-GB" sz="3100" b="1" dirty="0">
                <a:solidFill>
                  <a:schemeClr val="accent2">
                    <a:lumMod val="75000"/>
                  </a:schemeClr>
                </a:solidFill>
              </a:rPr>
            </a:br>
            <a:r>
              <a:rPr lang="en-GB" sz="3100" i="1" dirty="0"/>
              <a:t>Further information: </a:t>
            </a:r>
            <a:r>
              <a:rPr lang="en-GB" sz="3100" i="1" dirty="0">
                <a:hlinkClick r:id="rId2" tooltip="Neo-Babylonian Empire"/>
              </a:rPr>
              <a:t>Neo-Babylonian Empire</a:t>
            </a:r>
            <a:br>
              <a:rPr lang="en-GB" i="1" dirty="0"/>
            </a:br>
            <a:endParaRPr lang="en-GB" dirty="0"/>
          </a:p>
        </p:txBody>
      </p:sp>
      <p:graphicFrame>
        <p:nvGraphicFramePr>
          <p:cNvPr id="4" name="Content Placeholder 3">
            <a:extLst>
              <a:ext uri="{FF2B5EF4-FFF2-40B4-BE49-F238E27FC236}">
                <a16:creationId xmlns:a16="http://schemas.microsoft.com/office/drawing/2014/main" id="{6F883A7E-FC77-4A73-8D18-AEF1707DDAAB}"/>
              </a:ext>
            </a:extLst>
          </p:cNvPr>
          <p:cNvGraphicFramePr>
            <a:graphicFrameLocks noGrp="1"/>
          </p:cNvGraphicFramePr>
          <p:nvPr>
            <p:ph idx="1"/>
            <p:extLst>
              <p:ext uri="{D42A27DB-BD31-4B8C-83A1-F6EECF244321}">
                <p14:modId xmlns:p14="http://schemas.microsoft.com/office/powerpoint/2010/main" val="1083110900"/>
              </p:ext>
            </p:extLst>
          </p:nvPr>
        </p:nvGraphicFramePr>
        <p:xfrm>
          <a:off x="471340" y="1762812"/>
          <a:ext cx="11227324" cy="4716167"/>
        </p:xfrm>
        <a:graphic>
          <a:graphicData uri="http://schemas.openxmlformats.org/drawingml/2006/table">
            <a:tbl>
              <a:tblPr firstRow="1" bandRow="1">
                <a:tableStyleId>{5C22544A-7EE6-4342-B048-85BDC9FD1C3A}</a:tableStyleId>
              </a:tblPr>
              <a:tblGrid>
                <a:gridCol w="3742442">
                  <a:extLst>
                    <a:ext uri="{9D8B030D-6E8A-4147-A177-3AD203B41FA5}">
                      <a16:colId xmlns:a16="http://schemas.microsoft.com/office/drawing/2014/main" val="3289066777"/>
                    </a:ext>
                  </a:extLst>
                </a:gridCol>
                <a:gridCol w="1544192">
                  <a:extLst>
                    <a:ext uri="{9D8B030D-6E8A-4147-A177-3AD203B41FA5}">
                      <a16:colId xmlns:a16="http://schemas.microsoft.com/office/drawing/2014/main" val="2025232874"/>
                    </a:ext>
                  </a:extLst>
                </a:gridCol>
                <a:gridCol w="5940690">
                  <a:extLst>
                    <a:ext uri="{9D8B030D-6E8A-4147-A177-3AD203B41FA5}">
                      <a16:colId xmlns:a16="http://schemas.microsoft.com/office/drawing/2014/main" val="891584909"/>
                    </a:ext>
                  </a:extLst>
                </a:gridCol>
              </a:tblGrid>
              <a:tr h="486279">
                <a:tc>
                  <a:txBody>
                    <a:bodyPr/>
                    <a:lstStyle/>
                    <a:p>
                      <a:r>
                        <a:rPr lang="en-GB" dirty="0">
                          <a:effectLst/>
                        </a:rPr>
                        <a:t>Ruler</a:t>
                      </a:r>
                    </a:p>
                  </a:txBody>
                  <a:tcPr marL="19050" marR="19050" marT="19050" marB="19050" anchor="ctr"/>
                </a:tc>
                <a:tc>
                  <a:txBody>
                    <a:bodyPr/>
                    <a:lstStyle/>
                    <a:p>
                      <a:r>
                        <a:rPr lang="en-GB" dirty="0">
                          <a:effectLst/>
                        </a:rPr>
                        <a:t>Reigned</a:t>
                      </a:r>
                    </a:p>
                  </a:txBody>
                  <a:tcPr marL="19050" marR="19050" marT="19050" marB="19050" anchor="ctr"/>
                </a:tc>
                <a:tc>
                  <a:txBody>
                    <a:bodyPr/>
                    <a:lstStyle/>
                    <a:p>
                      <a:r>
                        <a:rPr lang="en-GB" dirty="0">
                          <a:effectLst/>
                        </a:rPr>
                        <a:t>Comments </a:t>
                      </a:r>
                    </a:p>
                  </a:txBody>
                  <a:tcPr marL="19050" marR="19050" marT="19050" marB="19050" anchor="ctr"/>
                </a:tc>
                <a:extLst>
                  <a:ext uri="{0D108BD9-81ED-4DB2-BD59-A6C34878D82A}">
                    <a16:rowId xmlns:a16="http://schemas.microsoft.com/office/drawing/2014/main" val="601083587"/>
                  </a:ext>
                </a:extLst>
              </a:tr>
              <a:tr h="1050290">
                <a:tc>
                  <a:txBody>
                    <a:bodyPr/>
                    <a:lstStyle/>
                    <a:p>
                      <a:r>
                        <a:rPr lang="en-GB" u="sng" dirty="0">
                          <a:solidFill>
                            <a:srgbClr val="0645AD"/>
                          </a:solidFill>
                          <a:effectLst/>
                          <a:hlinkClick r:id="rId3"/>
                        </a:rPr>
                        <a:t>Nabu-apla-usur</a:t>
                      </a:r>
                      <a:r>
                        <a:rPr lang="en-GB" dirty="0">
                          <a:effectLst/>
                        </a:rPr>
                        <a:t> (</a:t>
                      </a:r>
                      <a:r>
                        <a:rPr lang="en-GB" u="none" strike="noStrike" dirty="0">
                          <a:solidFill>
                            <a:srgbClr val="0645AD"/>
                          </a:solidFill>
                          <a:effectLst/>
                          <a:hlinkClick r:id="rId4" tooltip="Nabopolassar"/>
                        </a:rPr>
                        <a:t>Nabopolassar</a:t>
                      </a:r>
                      <a:r>
                        <a:rPr lang="en-GB" dirty="0">
                          <a:effectLst/>
                        </a:rPr>
                        <a:t>)</a:t>
                      </a:r>
                    </a:p>
                  </a:txBody>
                  <a:tcPr marL="19050" marR="19050" marT="19050" marB="19050" anchor="ctr"/>
                </a:tc>
                <a:tc>
                  <a:txBody>
                    <a:bodyPr/>
                    <a:lstStyle/>
                    <a:p>
                      <a:r>
                        <a:rPr lang="en-GB" dirty="0">
                          <a:solidFill>
                            <a:srgbClr val="FF0000"/>
                          </a:solidFill>
                          <a:effectLst/>
                        </a:rPr>
                        <a:t>626 – 605 BC</a:t>
                      </a:r>
                    </a:p>
                  </a:txBody>
                  <a:tcPr marL="19050" marR="19050" marT="19050" marB="19050" anchor="ctr"/>
                </a:tc>
                <a:tc>
                  <a:txBody>
                    <a:bodyPr/>
                    <a:lstStyle/>
                    <a:p>
                      <a:r>
                        <a:rPr lang="en-GB" dirty="0">
                          <a:effectLst/>
                        </a:rPr>
                        <a:t>Took control of Babylonia from </a:t>
                      </a:r>
                      <a:r>
                        <a:rPr lang="en-GB" u="none" strike="noStrike" dirty="0">
                          <a:solidFill>
                            <a:srgbClr val="0645AD"/>
                          </a:solidFill>
                          <a:effectLst/>
                          <a:hlinkClick r:id="rId5" tooltip="Sinsharishkun"/>
                        </a:rPr>
                        <a:t>Sinsharishkun</a:t>
                      </a:r>
                      <a:r>
                        <a:rPr lang="en-GB" dirty="0">
                          <a:effectLst/>
                        </a:rPr>
                        <a:t> of Assyria, ejected Assyrian armies from Babylonia in 616 BC. Entered into alliance with </a:t>
                      </a:r>
                      <a:r>
                        <a:rPr lang="en-GB" u="none" strike="noStrike" dirty="0">
                          <a:solidFill>
                            <a:srgbClr val="0645AD"/>
                          </a:solidFill>
                          <a:effectLst/>
                          <a:hlinkClick r:id="rId6" tooltip="Cyaxares"/>
                        </a:rPr>
                        <a:t>Cyaxares</a:t>
                      </a:r>
                      <a:r>
                        <a:rPr lang="en-GB" dirty="0">
                          <a:effectLst/>
                        </a:rPr>
                        <a:t> and destroyed Assyrian empire. </a:t>
                      </a:r>
                    </a:p>
                  </a:txBody>
                  <a:tcPr marL="19050" marR="19050" marT="19050" marB="19050" anchor="ctr"/>
                </a:tc>
                <a:extLst>
                  <a:ext uri="{0D108BD9-81ED-4DB2-BD59-A6C34878D82A}">
                    <a16:rowId xmlns:a16="http://schemas.microsoft.com/office/drawing/2014/main" val="2142334505"/>
                  </a:ext>
                </a:extLst>
              </a:tr>
              <a:tr h="610753">
                <a:tc>
                  <a:txBody>
                    <a:bodyPr/>
                    <a:lstStyle/>
                    <a:p>
                      <a:r>
                        <a:rPr lang="en-GB" u="sng" dirty="0">
                          <a:solidFill>
                            <a:srgbClr val="0645AD"/>
                          </a:solidFill>
                          <a:effectLst/>
                          <a:hlinkClick r:id="rId7"/>
                        </a:rPr>
                        <a:t>Nabu-kudurri-usur</a:t>
                      </a:r>
                      <a:r>
                        <a:rPr lang="en-GB" dirty="0">
                          <a:effectLst/>
                        </a:rPr>
                        <a:t> (</a:t>
                      </a:r>
                      <a:r>
                        <a:rPr lang="en-GB" u="none" strike="noStrike" dirty="0">
                          <a:solidFill>
                            <a:srgbClr val="0645AD"/>
                          </a:solidFill>
                          <a:effectLst/>
                          <a:hlinkClick r:id="rId8" tooltip="Nebuchadnezzar II"/>
                        </a:rPr>
                        <a:t>Nebuchadnezzar II</a:t>
                      </a:r>
                      <a:r>
                        <a:rPr lang="en-GB" dirty="0">
                          <a:effectLst/>
                        </a:rPr>
                        <a:t>)</a:t>
                      </a:r>
                    </a:p>
                  </a:txBody>
                  <a:tcPr marL="19050" marR="19050" marT="19050" marB="19050" anchor="ctr"/>
                </a:tc>
                <a:tc>
                  <a:txBody>
                    <a:bodyPr/>
                    <a:lstStyle/>
                    <a:p>
                      <a:r>
                        <a:rPr lang="en-GB" dirty="0">
                          <a:solidFill>
                            <a:srgbClr val="FF0000"/>
                          </a:solidFill>
                          <a:effectLst/>
                        </a:rPr>
                        <a:t>605 – 562 BC</a:t>
                      </a:r>
                    </a:p>
                  </a:txBody>
                  <a:tcPr marL="19050" marR="19050" marT="19050" marB="19050" anchor="ctr"/>
                </a:tc>
                <a:tc>
                  <a:txBody>
                    <a:bodyPr/>
                    <a:lstStyle/>
                    <a:p>
                      <a:r>
                        <a:rPr lang="en-GB" u="none" strike="noStrike" dirty="0">
                          <a:solidFill>
                            <a:srgbClr val="0645AD"/>
                          </a:solidFill>
                          <a:effectLst/>
                          <a:hlinkClick r:id="rId9" tooltip="Chaldea"/>
                        </a:rPr>
                        <a:t>Chaldean</a:t>
                      </a:r>
                      <a:r>
                        <a:rPr lang="en-GB" dirty="0">
                          <a:effectLst/>
                        </a:rPr>
                        <a:t> king. Defeated the </a:t>
                      </a:r>
                      <a:r>
                        <a:rPr lang="en-GB" u="none" strike="noStrike" dirty="0">
                          <a:solidFill>
                            <a:srgbClr val="0645AD"/>
                          </a:solidFill>
                          <a:effectLst/>
                          <a:hlinkClick r:id="rId10" tooltip="Egyptians"/>
                        </a:rPr>
                        <a:t>Egyptians</a:t>
                      </a:r>
                      <a:r>
                        <a:rPr lang="en-GB" dirty="0">
                          <a:effectLst/>
                        </a:rPr>
                        <a:t> and Assyrians at </a:t>
                      </a:r>
                      <a:r>
                        <a:rPr lang="en-GB" u="none" strike="noStrike" dirty="0">
                          <a:solidFill>
                            <a:srgbClr val="0645AD"/>
                          </a:solidFill>
                          <a:effectLst/>
                          <a:hlinkClick r:id="rId11" tooltip="Carchemish"/>
                        </a:rPr>
                        <a:t>Carchemish</a:t>
                      </a:r>
                      <a:r>
                        <a:rPr lang="en-GB" dirty="0">
                          <a:effectLst/>
                        </a:rPr>
                        <a:t>. Is associated with </a:t>
                      </a:r>
                      <a:r>
                        <a:rPr lang="en-GB" u="none" strike="noStrike" dirty="0">
                          <a:solidFill>
                            <a:srgbClr val="0645AD"/>
                          </a:solidFill>
                          <a:effectLst/>
                          <a:hlinkClick r:id="rId12" tooltip="Daniel (biblical figure)"/>
                        </a:rPr>
                        <a:t>Daniel</a:t>
                      </a:r>
                      <a:r>
                        <a:rPr lang="en-GB" dirty="0">
                          <a:effectLst/>
                        </a:rPr>
                        <a:t> in the Bible. </a:t>
                      </a:r>
                    </a:p>
                  </a:txBody>
                  <a:tcPr marL="19050" marR="19050" marT="19050" marB="19050" anchor="ctr"/>
                </a:tc>
                <a:extLst>
                  <a:ext uri="{0D108BD9-81ED-4DB2-BD59-A6C34878D82A}">
                    <a16:rowId xmlns:a16="http://schemas.microsoft.com/office/drawing/2014/main" val="899015410"/>
                  </a:ext>
                </a:extLst>
              </a:tr>
              <a:tr h="486279">
                <a:tc>
                  <a:txBody>
                    <a:bodyPr/>
                    <a:lstStyle/>
                    <a:p>
                      <a:r>
                        <a:rPr lang="en-GB" u="sng" dirty="0">
                          <a:solidFill>
                            <a:srgbClr val="0645AD"/>
                          </a:solidFill>
                          <a:effectLst/>
                          <a:hlinkClick r:id="rId13"/>
                        </a:rPr>
                        <a:t>Amel-Marduk</a:t>
                      </a:r>
                      <a:r>
                        <a:rPr lang="en-GB" dirty="0">
                          <a:effectLst/>
                        </a:rPr>
                        <a:t> (Evil-Merodach)</a:t>
                      </a:r>
                    </a:p>
                  </a:txBody>
                  <a:tcPr marL="19050" marR="19050" marT="19050" marB="19050" anchor="ctr"/>
                </a:tc>
                <a:tc>
                  <a:txBody>
                    <a:bodyPr/>
                    <a:lstStyle/>
                    <a:p>
                      <a:r>
                        <a:rPr lang="en-GB" dirty="0">
                          <a:solidFill>
                            <a:srgbClr val="FF0000"/>
                          </a:solidFill>
                          <a:effectLst/>
                        </a:rPr>
                        <a:t>562 – 560 BC</a:t>
                      </a:r>
                    </a:p>
                  </a:txBody>
                  <a:tcPr marL="19050" marR="19050" marT="19050" marB="19050" anchor="ctr"/>
                </a:tc>
                <a:tc>
                  <a:txBody>
                    <a:bodyPr/>
                    <a:lstStyle/>
                    <a:p>
                      <a:r>
                        <a:rPr lang="en-GB" dirty="0">
                          <a:effectLst/>
                        </a:rPr>
                        <a:t>AM (son of Neb) released </a:t>
                      </a:r>
                      <a:r>
                        <a:rPr lang="en-GB" u="none" strike="noStrike" dirty="0">
                          <a:solidFill>
                            <a:srgbClr val="0645AD"/>
                          </a:solidFill>
                          <a:effectLst/>
                          <a:hlinkClick r:id="rId14" tooltip="Jeconiah"/>
                        </a:rPr>
                        <a:t>Jeconiah</a:t>
                      </a:r>
                      <a:r>
                        <a:rPr lang="en-GB" dirty="0">
                          <a:effectLst/>
                        </a:rPr>
                        <a:t> after 37 years in captivity</a:t>
                      </a:r>
                    </a:p>
                  </a:txBody>
                  <a:tcPr marL="19050" marR="19050" marT="19050" marB="19050" anchor="ctr"/>
                </a:tc>
                <a:extLst>
                  <a:ext uri="{0D108BD9-81ED-4DB2-BD59-A6C34878D82A}">
                    <a16:rowId xmlns:a16="http://schemas.microsoft.com/office/drawing/2014/main" val="1005945986"/>
                  </a:ext>
                </a:extLst>
              </a:tr>
              <a:tr h="610753">
                <a:tc>
                  <a:txBody>
                    <a:bodyPr/>
                    <a:lstStyle/>
                    <a:p>
                      <a:r>
                        <a:rPr lang="en-GB" u="sng" dirty="0">
                          <a:solidFill>
                            <a:srgbClr val="0645AD"/>
                          </a:solidFill>
                          <a:effectLst/>
                          <a:hlinkClick r:id="rId15"/>
                        </a:rPr>
                        <a:t>Nergal-shar-usur</a:t>
                      </a:r>
                      <a:r>
                        <a:rPr lang="en-GB" dirty="0">
                          <a:effectLst/>
                        </a:rPr>
                        <a:t> (Nergal-sharezer/Neriglissar)</a:t>
                      </a:r>
                    </a:p>
                  </a:txBody>
                  <a:tcPr marL="19050" marR="19050" marT="19050" marB="19050" anchor="ctr"/>
                </a:tc>
                <a:tc>
                  <a:txBody>
                    <a:bodyPr/>
                    <a:lstStyle/>
                    <a:p>
                      <a:r>
                        <a:rPr lang="en-GB" dirty="0">
                          <a:solidFill>
                            <a:srgbClr val="FF0000"/>
                          </a:solidFill>
                          <a:effectLst/>
                        </a:rPr>
                        <a:t>560 – 556 BC</a:t>
                      </a:r>
                    </a:p>
                  </a:txBody>
                  <a:tcPr marL="19050" marR="19050" marT="19050" marB="19050" anchor="ctr"/>
                </a:tc>
                <a:tc>
                  <a:txBody>
                    <a:bodyPr/>
                    <a:lstStyle/>
                    <a:p>
                      <a:r>
                        <a:rPr lang="en-GB" dirty="0">
                          <a:effectLst/>
                        </a:rPr>
                        <a:t>Son-in-law of Nebuchadnezzar II. Murdered Amel-Marduk</a:t>
                      </a:r>
                    </a:p>
                  </a:txBody>
                  <a:tcPr marL="19050" marR="19050" marT="19050" marB="19050" anchor="ctr"/>
                </a:tc>
                <a:extLst>
                  <a:ext uri="{0D108BD9-81ED-4DB2-BD59-A6C34878D82A}">
                    <a16:rowId xmlns:a16="http://schemas.microsoft.com/office/drawing/2014/main" val="1078346671"/>
                  </a:ext>
                </a:extLst>
              </a:tr>
              <a:tr h="610753">
                <a:tc>
                  <a:txBody>
                    <a:bodyPr/>
                    <a:lstStyle/>
                    <a:p>
                      <a:r>
                        <a:rPr lang="en-GB" u="sng" dirty="0">
                          <a:solidFill>
                            <a:srgbClr val="0645AD"/>
                          </a:solidFill>
                          <a:effectLst/>
                          <a:hlinkClick r:id="rId16"/>
                        </a:rPr>
                        <a:t>Labashi-Marduk</a:t>
                      </a:r>
                      <a:endParaRPr lang="en-GB" dirty="0">
                        <a:effectLst/>
                      </a:endParaRPr>
                    </a:p>
                  </a:txBody>
                  <a:tcPr marL="19050" marR="19050" marT="19050" marB="19050" anchor="ctr"/>
                </a:tc>
                <a:tc>
                  <a:txBody>
                    <a:bodyPr/>
                    <a:lstStyle/>
                    <a:p>
                      <a:r>
                        <a:rPr lang="en-GB" dirty="0">
                          <a:solidFill>
                            <a:srgbClr val="FF0000"/>
                          </a:solidFill>
                          <a:effectLst/>
                        </a:rPr>
                        <a:t>556 BC</a:t>
                      </a:r>
                    </a:p>
                  </a:txBody>
                  <a:tcPr marL="19050" marR="19050" marT="19050" marB="19050" anchor="ctr"/>
                </a:tc>
                <a:tc>
                  <a:txBody>
                    <a:bodyPr/>
                    <a:lstStyle/>
                    <a:p>
                      <a:r>
                        <a:rPr lang="en-GB" dirty="0">
                          <a:effectLst/>
                        </a:rPr>
                        <a:t>Son of Neriglissar. Murdered after being deemed unfit to rule.</a:t>
                      </a:r>
                    </a:p>
                  </a:txBody>
                  <a:tcPr marL="19050" marR="19050" marT="19050" marB="19050" anchor="ctr"/>
                </a:tc>
                <a:extLst>
                  <a:ext uri="{0D108BD9-81ED-4DB2-BD59-A6C34878D82A}">
                    <a16:rowId xmlns:a16="http://schemas.microsoft.com/office/drawing/2014/main" val="19810373"/>
                  </a:ext>
                </a:extLst>
              </a:tr>
              <a:tr h="486279">
                <a:tc>
                  <a:txBody>
                    <a:bodyPr/>
                    <a:lstStyle/>
                    <a:p>
                      <a:r>
                        <a:rPr lang="en-GB" u="none" strike="noStrike" dirty="0">
                          <a:solidFill>
                            <a:srgbClr val="0645AD"/>
                          </a:solidFill>
                          <a:effectLst/>
                          <a:hlinkClick r:id="rId17" tooltip="Nabu-na'id"/>
                        </a:rPr>
                        <a:t>Nabu-na'id</a:t>
                      </a:r>
                      <a:r>
                        <a:rPr lang="en-GB" dirty="0">
                          <a:effectLst/>
                        </a:rPr>
                        <a:t> (</a:t>
                      </a:r>
                      <a:r>
                        <a:rPr lang="en-GB" u="none" strike="noStrike" dirty="0">
                          <a:solidFill>
                            <a:srgbClr val="0645AD"/>
                          </a:solidFill>
                          <a:effectLst/>
                          <a:hlinkClick r:id="rId18" tooltip="Nabonidus"/>
                        </a:rPr>
                        <a:t>Nabonidus</a:t>
                      </a:r>
                      <a:r>
                        <a:rPr lang="en-GB" dirty="0">
                          <a:effectLst/>
                        </a:rPr>
                        <a:t>)</a:t>
                      </a:r>
                    </a:p>
                  </a:txBody>
                  <a:tcPr marL="19050" marR="19050" marT="19050" marB="19050" anchor="ctr"/>
                </a:tc>
                <a:tc>
                  <a:txBody>
                    <a:bodyPr/>
                    <a:lstStyle/>
                    <a:p>
                      <a:r>
                        <a:rPr lang="en-GB" dirty="0">
                          <a:solidFill>
                            <a:srgbClr val="FF0000"/>
                          </a:solidFill>
                          <a:effectLst/>
                        </a:rPr>
                        <a:t>556 – 539 BC</a:t>
                      </a:r>
                    </a:p>
                  </a:txBody>
                  <a:tcPr marL="19050" marR="19050" marT="19050" marB="19050" anchor="ctr"/>
                </a:tc>
                <a:tc>
                  <a:txBody>
                    <a:bodyPr/>
                    <a:lstStyle/>
                    <a:p>
                      <a:r>
                        <a:rPr lang="en-GB" dirty="0">
                          <a:effectLst/>
                        </a:rPr>
                        <a:t>Last Mesopotamian king of Babylon, originated in </a:t>
                      </a:r>
                      <a:r>
                        <a:rPr lang="en-GB" u="none" strike="noStrike" dirty="0">
                          <a:solidFill>
                            <a:srgbClr val="0645AD"/>
                          </a:solidFill>
                          <a:effectLst/>
                          <a:hlinkClick r:id="rId19" tooltip="Harran"/>
                        </a:rPr>
                        <a:t>Harran</a:t>
                      </a:r>
                      <a:r>
                        <a:rPr lang="en-GB" dirty="0">
                          <a:effectLst/>
                        </a:rPr>
                        <a:t> in Assyria. </a:t>
                      </a:r>
                      <a:r>
                        <a:rPr lang="en-GB" u="sng" dirty="0">
                          <a:effectLst/>
                        </a:rPr>
                        <a:t>Was not a Chaldean</a:t>
                      </a:r>
                      <a:r>
                        <a:rPr lang="en-GB" dirty="0">
                          <a:effectLst/>
                        </a:rPr>
                        <a:t>, often left rule to his son </a:t>
                      </a:r>
                      <a:r>
                        <a:rPr lang="en-GB" u="none" strike="noStrike" dirty="0">
                          <a:solidFill>
                            <a:srgbClr val="0645AD"/>
                          </a:solidFill>
                          <a:effectLst/>
                          <a:hlinkClick r:id="rId20" tooltip="Belshazzar"/>
                        </a:rPr>
                        <a:t>Belshazzar</a:t>
                      </a:r>
                      <a:r>
                        <a:rPr lang="en-GB" dirty="0">
                          <a:effectLst/>
                        </a:rPr>
                        <a:t> in a co-regency arrangement.</a:t>
                      </a:r>
                    </a:p>
                  </a:txBody>
                  <a:tcPr marL="19050" marR="19050" marT="19050" marB="19050" anchor="ctr"/>
                </a:tc>
                <a:extLst>
                  <a:ext uri="{0D108BD9-81ED-4DB2-BD59-A6C34878D82A}">
                    <a16:rowId xmlns:a16="http://schemas.microsoft.com/office/drawing/2014/main" val="2420475716"/>
                  </a:ext>
                </a:extLst>
              </a:tr>
            </a:tbl>
          </a:graphicData>
        </a:graphic>
      </p:graphicFrame>
    </p:spTree>
    <p:extLst>
      <p:ext uri="{BB962C8B-B14F-4D97-AF65-F5344CB8AC3E}">
        <p14:creationId xmlns:p14="http://schemas.microsoft.com/office/powerpoint/2010/main" val="454841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2F782-DACF-4C06-A525-93A3B560E980}"/>
              </a:ext>
            </a:extLst>
          </p:cNvPr>
          <p:cNvSpPr>
            <a:spLocks noGrp="1"/>
          </p:cNvSpPr>
          <p:nvPr>
            <p:ph type="title"/>
          </p:nvPr>
        </p:nvSpPr>
        <p:spPr>
          <a:xfrm>
            <a:off x="1295402" y="982133"/>
            <a:ext cx="9601196" cy="694268"/>
          </a:xfrm>
        </p:spPr>
        <p:txBody>
          <a:bodyPr>
            <a:normAutofit fontScale="90000"/>
          </a:bodyPr>
          <a:lstStyle/>
          <a:p>
            <a:r>
              <a:rPr lang="en-GB" b="1" dirty="0">
                <a:solidFill>
                  <a:schemeClr val="accent2">
                    <a:lumMod val="75000"/>
                  </a:schemeClr>
                </a:solidFill>
              </a:rPr>
              <a:t>Kings of Babylon 2</a:t>
            </a:r>
          </a:p>
        </p:txBody>
      </p:sp>
      <p:sp>
        <p:nvSpPr>
          <p:cNvPr id="3" name="Content Placeholder 2">
            <a:extLst>
              <a:ext uri="{FF2B5EF4-FFF2-40B4-BE49-F238E27FC236}">
                <a16:creationId xmlns:a16="http://schemas.microsoft.com/office/drawing/2014/main" id="{4708B168-0BB6-43A9-B043-737F5F1EE789}"/>
              </a:ext>
            </a:extLst>
          </p:cNvPr>
          <p:cNvSpPr>
            <a:spLocks noGrp="1"/>
          </p:cNvSpPr>
          <p:nvPr>
            <p:ph idx="1"/>
          </p:nvPr>
        </p:nvSpPr>
        <p:spPr>
          <a:xfrm>
            <a:off x="1295401" y="1676401"/>
            <a:ext cx="9601196" cy="4199467"/>
          </a:xfrm>
          <a:solidFill>
            <a:schemeClr val="bg1"/>
          </a:solidFill>
        </p:spPr>
        <p:txBody>
          <a:bodyPr>
            <a:normAutofit fontScale="77500" lnSpcReduction="20000"/>
          </a:bodyPr>
          <a:lstStyle/>
          <a:p>
            <a:r>
              <a:rPr lang="en-GB" b="1" dirty="0"/>
              <a:t>In summary </a:t>
            </a:r>
            <a:r>
              <a:rPr lang="en-GB" b="1" dirty="0">
                <a:solidFill>
                  <a:srgbClr val="0066FF"/>
                </a:solidFill>
              </a:rPr>
              <a:t>Nebuchadnezzar 2</a:t>
            </a:r>
            <a:r>
              <a:rPr lang="en-GB" b="1" baseline="30000" dirty="0">
                <a:solidFill>
                  <a:srgbClr val="0066FF"/>
                </a:solidFill>
              </a:rPr>
              <a:t>nd</a:t>
            </a:r>
            <a:r>
              <a:rPr lang="en-GB" b="1" dirty="0">
                <a:solidFill>
                  <a:srgbClr val="0066FF"/>
                </a:solidFill>
              </a:rPr>
              <a:t> </a:t>
            </a:r>
            <a:r>
              <a:rPr lang="en-GB" b="1" dirty="0"/>
              <a:t>was truly the “head of gold” of the </a:t>
            </a:r>
            <a:r>
              <a:rPr lang="en-GB" b="1" dirty="0">
                <a:solidFill>
                  <a:srgbClr val="0066FF"/>
                </a:solidFill>
              </a:rPr>
              <a:t>11</a:t>
            </a:r>
            <a:r>
              <a:rPr lang="en-GB" b="1" baseline="30000" dirty="0">
                <a:solidFill>
                  <a:srgbClr val="0066FF"/>
                </a:solidFill>
              </a:rPr>
              <a:t>th</a:t>
            </a:r>
            <a:r>
              <a:rPr lang="en-GB" b="1" dirty="0">
                <a:solidFill>
                  <a:srgbClr val="0066FF"/>
                </a:solidFill>
              </a:rPr>
              <a:t> Dynasty </a:t>
            </a:r>
            <a:r>
              <a:rPr lang="en-GB" b="1" dirty="0"/>
              <a:t>as depicted on the image which </a:t>
            </a:r>
            <a:r>
              <a:rPr lang="en-GB" b="1" dirty="0">
                <a:solidFill>
                  <a:srgbClr val="0066FF"/>
                </a:solidFill>
              </a:rPr>
              <a:t>Nebuchadnezzar</a:t>
            </a:r>
            <a:r>
              <a:rPr lang="en-GB" b="1" dirty="0"/>
              <a:t> dreamed about in Daniel chapter 2</a:t>
            </a:r>
          </a:p>
          <a:p>
            <a:r>
              <a:rPr lang="en-GB" b="1" dirty="0">
                <a:solidFill>
                  <a:srgbClr val="0066FF"/>
                </a:solidFill>
              </a:rPr>
              <a:t>Babylon</a:t>
            </a:r>
            <a:r>
              <a:rPr lang="en-GB" b="1" dirty="0"/>
              <a:t> was at the zenith of its power and influence under the rulership of </a:t>
            </a:r>
            <a:r>
              <a:rPr lang="en-GB" b="1" dirty="0">
                <a:solidFill>
                  <a:srgbClr val="0066FF"/>
                </a:solidFill>
              </a:rPr>
              <a:t>Nebuchadnezzar</a:t>
            </a:r>
            <a:r>
              <a:rPr lang="en-GB" b="1" dirty="0"/>
              <a:t> who was a genuine “Chaldean”</a:t>
            </a:r>
          </a:p>
          <a:p>
            <a:r>
              <a:rPr lang="en-GB" b="1" dirty="0"/>
              <a:t>Subsequently, Nebuchadnezzar’s son </a:t>
            </a:r>
            <a:r>
              <a:rPr lang="en-GB" b="1" dirty="0">
                <a:solidFill>
                  <a:srgbClr val="0066FF"/>
                </a:solidFill>
              </a:rPr>
              <a:t>Amel Marduk </a:t>
            </a:r>
            <a:r>
              <a:rPr lang="en-GB" b="1" dirty="0"/>
              <a:t>only ruled for 2 years being murdered and usurped by his brother in law </a:t>
            </a:r>
            <a:r>
              <a:rPr lang="en-GB" b="1" dirty="0">
                <a:solidFill>
                  <a:srgbClr val="0066FF"/>
                </a:solidFill>
              </a:rPr>
              <a:t>Neriglissar</a:t>
            </a:r>
            <a:r>
              <a:rPr lang="en-GB" b="1" dirty="0"/>
              <a:t>, who only ruled 4 years thereafter</a:t>
            </a:r>
          </a:p>
          <a:p>
            <a:r>
              <a:rPr lang="en-GB" b="1" dirty="0"/>
              <a:t>Neriglissar’s son </a:t>
            </a:r>
            <a:r>
              <a:rPr lang="en-GB" b="1" dirty="0">
                <a:solidFill>
                  <a:srgbClr val="0066FF"/>
                </a:solidFill>
              </a:rPr>
              <a:t>Labasi Marduk </a:t>
            </a:r>
            <a:r>
              <a:rPr lang="en-GB" b="1" dirty="0"/>
              <a:t>was considered unfit to rule and was also murdered</a:t>
            </a:r>
          </a:p>
          <a:p>
            <a:r>
              <a:rPr lang="en-GB" b="1" dirty="0"/>
              <a:t>Eventually </a:t>
            </a:r>
            <a:r>
              <a:rPr lang="en-GB" b="1" dirty="0">
                <a:solidFill>
                  <a:srgbClr val="0066FF"/>
                </a:solidFill>
              </a:rPr>
              <a:t>Nabonidus of Harran </a:t>
            </a:r>
            <a:r>
              <a:rPr lang="en-GB" b="1" dirty="0"/>
              <a:t>(not a Chaldean) took the throne, but was largely absent from </a:t>
            </a:r>
            <a:r>
              <a:rPr lang="en-GB" b="1" dirty="0">
                <a:solidFill>
                  <a:srgbClr val="0066FF"/>
                </a:solidFill>
              </a:rPr>
              <a:t>Babylon</a:t>
            </a:r>
            <a:r>
              <a:rPr lang="en-GB" b="1" dirty="0"/>
              <a:t> leaving his son </a:t>
            </a:r>
            <a:r>
              <a:rPr lang="en-GB" b="1" dirty="0">
                <a:solidFill>
                  <a:srgbClr val="0066FF"/>
                </a:solidFill>
              </a:rPr>
              <a:t>Belshazzar</a:t>
            </a:r>
            <a:r>
              <a:rPr lang="en-GB" b="1" dirty="0"/>
              <a:t> to rule in a co-regency arrangement</a:t>
            </a:r>
          </a:p>
          <a:p>
            <a:r>
              <a:rPr lang="en-GB" b="1" dirty="0"/>
              <a:t>In </a:t>
            </a:r>
            <a:r>
              <a:rPr lang="en-GB" b="1" dirty="0">
                <a:solidFill>
                  <a:srgbClr val="FF0000"/>
                </a:solidFill>
              </a:rPr>
              <a:t>539 bc </a:t>
            </a:r>
            <a:r>
              <a:rPr lang="en-GB" b="1" dirty="0">
                <a:solidFill>
                  <a:srgbClr val="0066FF"/>
                </a:solidFill>
              </a:rPr>
              <a:t>Babylon</a:t>
            </a:r>
            <a:r>
              <a:rPr lang="en-GB" b="1" dirty="0"/>
              <a:t> was taken by the forces of the </a:t>
            </a:r>
            <a:r>
              <a:rPr lang="en-GB" b="1" dirty="0">
                <a:solidFill>
                  <a:srgbClr val="00CCFF"/>
                </a:solidFill>
              </a:rPr>
              <a:t>Medo-Persian king Cyrus II </a:t>
            </a:r>
            <a:r>
              <a:rPr lang="en-GB" b="1" dirty="0"/>
              <a:t>and during the assault on the city Daniel records that </a:t>
            </a:r>
            <a:r>
              <a:rPr lang="en-GB" b="1" dirty="0">
                <a:solidFill>
                  <a:srgbClr val="0066FF"/>
                </a:solidFill>
              </a:rPr>
              <a:t>Belshazzar </a:t>
            </a:r>
            <a:r>
              <a:rPr lang="en-GB" b="1" dirty="0"/>
              <a:t>was slain. His father </a:t>
            </a:r>
            <a:r>
              <a:rPr lang="en-GB" b="1" dirty="0">
                <a:solidFill>
                  <a:srgbClr val="0066FF"/>
                </a:solidFill>
              </a:rPr>
              <a:t>Nabonidus</a:t>
            </a:r>
            <a:r>
              <a:rPr lang="en-GB" b="1" dirty="0"/>
              <a:t> was not in </a:t>
            </a:r>
            <a:r>
              <a:rPr lang="en-GB" b="1" dirty="0">
                <a:solidFill>
                  <a:srgbClr val="0066FF"/>
                </a:solidFill>
              </a:rPr>
              <a:t>Babylon</a:t>
            </a:r>
            <a:r>
              <a:rPr lang="en-GB" b="1" dirty="0"/>
              <a:t> and he evaded capture for some considerable time afterwards  </a:t>
            </a:r>
          </a:p>
          <a:p>
            <a:endParaRPr lang="en-GB" dirty="0"/>
          </a:p>
        </p:txBody>
      </p:sp>
    </p:spTree>
    <p:extLst>
      <p:ext uri="{BB962C8B-B14F-4D97-AF65-F5344CB8AC3E}">
        <p14:creationId xmlns:p14="http://schemas.microsoft.com/office/powerpoint/2010/main" val="2749058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03825-84F0-4E74-867B-9245102C0D9B}"/>
              </a:ext>
            </a:extLst>
          </p:cNvPr>
          <p:cNvSpPr>
            <a:spLocks noGrp="1"/>
          </p:cNvSpPr>
          <p:nvPr>
            <p:ph type="title"/>
          </p:nvPr>
        </p:nvSpPr>
        <p:spPr>
          <a:xfrm>
            <a:off x="1295402" y="762000"/>
            <a:ext cx="9601196" cy="800101"/>
          </a:xfrm>
        </p:spPr>
        <p:txBody>
          <a:bodyPr>
            <a:normAutofit/>
          </a:bodyPr>
          <a:lstStyle/>
          <a:p>
            <a:r>
              <a:rPr lang="en-GB" b="1" dirty="0" err="1">
                <a:solidFill>
                  <a:schemeClr val="accent2">
                    <a:lumMod val="75000"/>
                  </a:schemeClr>
                </a:solidFill>
              </a:rPr>
              <a:t>Medo</a:t>
            </a:r>
            <a:r>
              <a:rPr lang="en-GB" b="1" dirty="0">
                <a:solidFill>
                  <a:schemeClr val="accent2">
                    <a:lumMod val="75000"/>
                  </a:schemeClr>
                </a:solidFill>
              </a:rPr>
              <a:t>-Persian Kings 1</a:t>
            </a:r>
            <a:endParaRPr lang="en-GB" dirty="0">
              <a:solidFill>
                <a:srgbClr val="00CCFF"/>
              </a:solidFill>
            </a:endParaRPr>
          </a:p>
        </p:txBody>
      </p:sp>
      <p:sp>
        <p:nvSpPr>
          <p:cNvPr id="3" name="Content Placeholder 2">
            <a:extLst>
              <a:ext uri="{FF2B5EF4-FFF2-40B4-BE49-F238E27FC236}">
                <a16:creationId xmlns:a16="http://schemas.microsoft.com/office/drawing/2014/main" id="{A42BA3F3-117F-42DD-BE84-C7230F5D62A0}"/>
              </a:ext>
            </a:extLst>
          </p:cNvPr>
          <p:cNvSpPr>
            <a:spLocks noGrp="1"/>
          </p:cNvSpPr>
          <p:nvPr>
            <p:ph idx="1"/>
          </p:nvPr>
        </p:nvSpPr>
        <p:spPr>
          <a:xfrm>
            <a:off x="1295401" y="1562101"/>
            <a:ext cx="9601196" cy="4313767"/>
          </a:xfrm>
          <a:solidFill>
            <a:schemeClr val="bg1"/>
          </a:solidFill>
        </p:spPr>
        <p:txBody>
          <a:bodyPr>
            <a:normAutofit fontScale="85000" lnSpcReduction="20000"/>
          </a:bodyPr>
          <a:lstStyle/>
          <a:p>
            <a:r>
              <a:rPr lang="en-GB" b="1" dirty="0"/>
              <a:t>The </a:t>
            </a:r>
            <a:r>
              <a:rPr lang="en-GB" b="1" dirty="0">
                <a:solidFill>
                  <a:srgbClr val="00CCFF"/>
                </a:solidFill>
              </a:rPr>
              <a:t>Medo-Persians</a:t>
            </a:r>
            <a:r>
              <a:rPr lang="en-GB" b="1" dirty="0"/>
              <a:t> had been erstwhile allies of the </a:t>
            </a:r>
            <a:r>
              <a:rPr lang="en-GB" b="1" dirty="0">
                <a:solidFill>
                  <a:srgbClr val="0066FF"/>
                </a:solidFill>
              </a:rPr>
              <a:t>Babylonians</a:t>
            </a:r>
            <a:r>
              <a:rPr lang="en-GB" b="1" dirty="0"/>
              <a:t> against the </a:t>
            </a:r>
            <a:r>
              <a:rPr lang="en-GB" b="1" dirty="0">
                <a:solidFill>
                  <a:schemeClr val="accent6">
                    <a:lumMod val="60000"/>
                    <a:lumOff val="40000"/>
                  </a:schemeClr>
                </a:solidFill>
              </a:rPr>
              <a:t>Assyrians</a:t>
            </a:r>
          </a:p>
          <a:p>
            <a:r>
              <a:rPr lang="en-GB" b="1" dirty="0"/>
              <a:t>Indeed </a:t>
            </a:r>
            <a:r>
              <a:rPr lang="en-GB" b="1" dirty="0">
                <a:solidFill>
                  <a:srgbClr val="0066FF"/>
                </a:solidFill>
              </a:rPr>
              <a:t>Nebuchadnezzar II </a:t>
            </a:r>
            <a:r>
              <a:rPr lang="en-GB" b="1" dirty="0"/>
              <a:t>married Amytis daughter of </a:t>
            </a:r>
            <a:r>
              <a:rPr lang="en-GB" b="1" dirty="0">
                <a:solidFill>
                  <a:srgbClr val="00CCFF"/>
                </a:solidFill>
              </a:rPr>
              <a:t>Astyages the (last) King of Media </a:t>
            </a:r>
            <a:r>
              <a:rPr lang="en-GB" b="1" dirty="0"/>
              <a:t>– thus cementing the alliance between </a:t>
            </a:r>
            <a:r>
              <a:rPr lang="en-GB" b="1" dirty="0">
                <a:solidFill>
                  <a:srgbClr val="0066FF"/>
                </a:solidFill>
              </a:rPr>
              <a:t>Babylon</a:t>
            </a:r>
            <a:r>
              <a:rPr lang="en-GB" b="1" dirty="0"/>
              <a:t> and </a:t>
            </a:r>
            <a:r>
              <a:rPr lang="en-GB" b="1" dirty="0">
                <a:solidFill>
                  <a:srgbClr val="00CCFF"/>
                </a:solidFill>
              </a:rPr>
              <a:t>Media</a:t>
            </a:r>
            <a:r>
              <a:rPr lang="en-GB" b="1" dirty="0"/>
              <a:t> in marriage</a:t>
            </a:r>
          </a:p>
          <a:p>
            <a:r>
              <a:rPr lang="en-GB" b="1" dirty="0"/>
              <a:t>Astyages also had another daughter called Mandane who married Cambyses I who arguably, was the progenitor of the line of great </a:t>
            </a:r>
            <a:r>
              <a:rPr lang="en-GB" b="1" dirty="0">
                <a:solidFill>
                  <a:srgbClr val="00CCFF"/>
                </a:solidFill>
              </a:rPr>
              <a:t>Persian</a:t>
            </a:r>
            <a:r>
              <a:rPr lang="en-GB" b="1" dirty="0"/>
              <a:t> kings that were to follow</a:t>
            </a:r>
          </a:p>
          <a:p>
            <a:r>
              <a:rPr lang="en-GB" b="1" dirty="0"/>
              <a:t>From this union came </a:t>
            </a:r>
            <a:r>
              <a:rPr lang="en-GB" b="1" dirty="0">
                <a:solidFill>
                  <a:srgbClr val="00CCFF"/>
                </a:solidFill>
              </a:rPr>
              <a:t>Cyrus II (The Great)</a:t>
            </a:r>
            <a:r>
              <a:rPr lang="en-GB" b="1" dirty="0"/>
              <a:t>…who proved to be an outstanding warrior </a:t>
            </a:r>
          </a:p>
          <a:p>
            <a:r>
              <a:rPr lang="en-GB" b="1" dirty="0"/>
              <a:t>In due course, </a:t>
            </a:r>
            <a:r>
              <a:rPr lang="en-GB" b="1" dirty="0">
                <a:solidFill>
                  <a:srgbClr val="00CCFF"/>
                </a:solidFill>
              </a:rPr>
              <a:t>Cyrus II </a:t>
            </a:r>
            <a:r>
              <a:rPr lang="en-GB" b="1" dirty="0"/>
              <a:t>overthrew Astyages and it was the forces of Cyrus II who overthrew the </a:t>
            </a:r>
            <a:r>
              <a:rPr lang="en-GB" b="1" dirty="0">
                <a:solidFill>
                  <a:srgbClr val="0066FF"/>
                </a:solidFill>
              </a:rPr>
              <a:t>Nabonidus / Belshazzar regency of Babylon </a:t>
            </a:r>
            <a:r>
              <a:rPr lang="en-GB" b="1" dirty="0"/>
              <a:t>in 539 bc</a:t>
            </a:r>
          </a:p>
          <a:p>
            <a:r>
              <a:rPr lang="en-GB" b="1" dirty="0">
                <a:solidFill>
                  <a:srgbClr val="00CCFF"/>
                </a:solidFill>
              </a:rPr>
              <a:t>Cyrus II </a:t>
            </a:r>
            <a:r>
              <a:rPr lang="en-GB" b="1" dirty="0"/>
              <a:t>would argue (doubtless) that as the nephew of Amytis, (</a:t>
            </a:r>
            <a:r>
              <a:rPr lang="en-GB" b="1" dirty="0">
                <a:solidFill>
                  <a:srgbClr val="0066FF"/>
                </a:solidFill>
              </a:rPr>
              <a:t>Nebuchadnezzar II’s daughter</a:t>
            </a:r>
            <a:r>
              <a:rPr lang="en-GB" b="1" dirty="0"/>
              <a:t>) he had a greater claim to the </a:t>
            </a:r>
            <a:r>
              <a:rPr lang="en-GB" b="1" dirty="0">
                <a:solidFill>
                  <a:srgbClr val="0066FF"/>
                </a:solidFill>
              </a:rPr>
              <a:t>Babylonian</a:t>
            </a:r>
            <a:r>
              <a:rPr lang="en-GB" b="1" dirty="0"/>
              <a:t> throne than an usurper such as Nabonidus </a:t>
            </a:r>
          </a:p>
        </p:txBody>
      </p:sp>
    </p:spTree>
    <p:extLst>
      <p:ext uri="{BB962C8B-B14F-4D97-AF65-F5344CB8AC3E}">
        <p14:creationId xmlns:p14="http://schemas.microsoft.com/office/powerpoint/2010/main" val="1581174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2FF67-7BFF-4CEF-BEBF-8F77036F4EFE}"/>
              </a:ext>
            </a:extLst>
          </p:cNvPr>
          <p:cNvSpPr>
            <a:spLocks noGrp="1"/>
          </p:cNvSpPr>
          <p:nvPr>
            <p:ph type="title"/>
          </p:nvPr>
        </p:nvSpPr>
        <p:spPr>
          <a:xfrm>
            <a:off x="1295401" y="571314"/>
            <a:ext cx="9601196" cy="821636"/>
          </a:xfrm>
        </p:spPr>
        <p:txBody>
          <a:bodyPr>
            <a:normAutofit/>
          </a:bodyPr>
          <a:lstStyle/>
          <a:p>
            <a:r>
              <a:rPr lang="en-GB" b="1" dirty="0" err="1">
                <a:solidFill>
                  <a:schemeClr val="accent2">
                    <a:lumMod val="75000"/>
                  </a:schemeClr>
                </a:solidFill>
              </a:rPr>
              <a:t>Medo</a:t>
            </a:r>
            <a:r>
              <a:rPr lang="en-GB" b="1" dirty="0">
                <a:solidFill>
                  <a:schemeClr val="accent2">
                    <a:lumMod val="75000"/>
                  </a:schemeClr>
                </a:solidFill>
              </a:rPr>
              <a:t>-Persian Kings 2</a:t>
            </a:r>
          </a:p>
        </p:txBody>
      </p:sp>
      <p:sp>
        <p:nvSpPr>
          <p:cNvPr id="3" name="Content Placeholder 2">
            <a:extLst>
              <a:ext uri="{FF2B5EF4-FFF2-40B4-BE49-F238E27FC236}">
                <a16:creationId xmlns:a16="http://schemas.microsoft.com/office/drawing/2014/main" id="{F61967F3-9DFE-4AB3-8215-408E0DC4BB22}"/>
              </a:ext>
            </a:extLst>
          </p:cNvPr>
          <p:cNvSpPr>
            <a:spLocks noGrp="1"/>
          </p:cNvSpPr>
          <p:nvPr>
            <p:ph idx="1"/>
          </p:nvPr>
        </p:nvSpPr>
        <p:spPr>
          <a:xfrm>
            <a:off x="1295401" y="1550504"/>
            <a:ext cx="9601196" cy="4325364"/>
          </a:xfrm>
          <a:solidFill>
            <a:schemeClr val="bg1"/>
          </a:solidFill>
        </p:spPr>
        <p:txBody>
          <a:bodyPr>
            <a:normAutofit fontScale="47500" lnSpcReduction="20000"/>
          </a:bodyPr>
          <a:lstStyle/>
          <a:p>
            <a:r>
              <a:rPr lang="en-GB" sz="4500" b="1" dirty="0"/>
              <a:t>The line of </a:t>
            </a:r>
            <a:r>
              <a:rPr lang="en-GB" sz="4500" b="1" dirty="0">
                <a:solidFill>
                  <a:srgbClr val="00CCFF"/>
                </a:solidFill>
              </a:rPr>
              <a:t>Medo-Persian kings </a:t>
            </a:r>
            <a:r>
              <a:rPr lang="en-GB" sz="4500" b="1" dirty="0">
                <a:solidFill>
                  <a:schemeClr val="tx1"/>
                </a:solidFill>
              </a:rPr>
              <a:t>within Daniel’s lifetime </a:t>
            </a:r>
            <a:r>
              <a:rPr lang="en-GB" sz="4500" b="1" dirty="0"/>
              <a:t>was as follows</a:t>
            </a:r>
          </a:p>
          <a:p>
            <a:pPr lvl="1"/>
            <a:r>
              <a:rPr lang="en-GB" sz="4500" b="1" dirty="0">
                <a:solidFill>
                  <a:srgbClr val="00CCFF"/>
                </a:solidFill>
              </a:rPr>
              <a:t>Cyrus II</a:t>
            </a:r>
            <a:r>
              <a:rPr lang="en-GB" sz="4500" b="1" dirty="0"/>
              <a:t>			559-530</a:t>
            </a:r>
          </a:p>
          <a:p>
            <a:pPr lvl="1"/>
            <a:r>
              <a:rPr lang="en-GB" sz="4500" b="1" dirty="0">
                <a:solidFill>
                  <a:srgbClr val="00CCFF"/>
                </a:solidFill>
              </a:rPr>
              <a:t>Cambyses II</a:t>
            </a:r>
            <a:r>
              <a:rPr lang="en-GB" sz="4500" b="1" dirty="0"/>
              <a:t>		529-522</a:t>
            </a:r>
          </a:p>
          <a:p>
            <a:pPr lvl="1"/>
            <a:r>
              <a:rPr lang="en-GB" sz="4500" b="1" dirty="0">
                <a:solidFill>
                  <a:srgbClr val="00CCFF"/>
                </a:solidFill>
              </a:rPr>
              <a:t>Bardiya</a:t>
            </a:r>
            <a:r>
              <a:rPr lang="en-GB" sz="4500" b="1" dirty="0"/>
              <a:t>			522</a:t>
            </a:r>
          </a:p>
          <a:p>
            <a:pPr lvl="1"/>
            <a:r>
              <a:rPr lang="en-GB" sz="4500" b="1" dirty="0">
                <a:solidFill>
                  <a:srgbClr val="00CCFF"/>
                </a:solidFill>
              </a:rPr>
              <a:t>Darius I</a:t>
            </a:r>
            <a:r>
              <a:rPr lang="en-GB" sz="4500" b="1" dirty="0"/>
              <a:t>			521-486 bc</a:t>
            </a:r>
          </a:p>
          <a:p>
            <a:r>
              <a:rPr lang="en-GB" sz="4500" b="1" dirty="0"/>
              <a:t>Clearly the prophetic content of Daniel 11 with respect to the history of the Greco-Syrian and Egyptian kingdoms is within our scope but we will deal with those historical matters in a later presentation</a:t>
            </a:r>
          </a:p>
          <a:p>
            <a:r>
              <a:rPr lang="en-GB" sz="4500" b="1" dirty="0"/>
              <a:t>We note that </a:t>
            </a:r>
            <a:r>
              <a:rPr lang="en-GB" sz="4500" b="1" dirty="0">
                <a:solidFill>
                  <a:srgbClr val="00CCFF"/>
                </a:solidFill>
              </a:rPr>
              <a:t>Cyrus II </a:t>
            </a:r>
            <a:r>
              <a:rPr lang="en-GB" sz="4500" b="1" dirty="0"/>
              <a:t>is feted as the gentile king who issued an edict to re-build the temple in Jerusalem but the reality is the Temple in Jerusalem was only completed circa 518/7 bc during the reign of Darius I – but much more on this in a later presentation</a:t>
            </a:r>
          </a:p>
          <a:p>
            <a:endParaRPr lang="en-GB" dirty="0"/>
          </a:p>
          <a:p>
            <a:endParaRPr lang="en-GB" dirty="0"/>
          </a:p>
        </p:txBody>
      </p:sp>
    </p:spTree>
    <p:extLst>
      <p:ext uri="{BB962C8B-B14F-4D97-AF65-F5344CB8AC3E}">
        <p14:creationId xmlns:p14="http://schemas.microsoft.com/office/powerpoint/2010/main" val="689087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5EFBA-377D-4054-8DCA-D7973206456A}"/>
              </a:ext>
            </a:extLst>
          </p:cNvPr>
          <p:cNvSpPr>
            <a:spLocks noGrp="1"/>
          </p:cNvSpPr>
          <p:nvPr>
            <p:ph type="title"/>
          </p:nvPr>
        </p:nvSpPr>
        <p:spPr>
          <a:xfrm>
            <a:off x="1295400" y="698499"/>
            <a:ext cx="9601196" cy="1303867"/>
          </a:xfrm>
        </p:spPr>
        <p:txBody>
          <a:bodyPr>
            <a:normAutofit fontScale="90000"/>
          </a:bodyPr>
          <a:lstStyle/>
          <a:p>
            <a:r>
              <a:rPr lang="en-GB" b="1" dirty="0">
                <a:solidFill>
                  <a:schemeClr val="accent2">
                    <a:lumMod val="75000"/>
                  </a:schemeClr>
                </a:solidFill>
              </a:rPr>
              <a:t>Daniel’s prophecy – Chapter Plotter               (all dates </a:t>
            </a:r>
            <a:r>
              <a:rPr lang="en-GB" b="1" dirty="0" err="1">
                <a:solidFill>
                  <a:schemeClr val="accent2">
                    <a:lumMod val="75000"/>
                  </a:schemeClr>
                </a:solidFill>
              </a:rPr>
              <a:t>bc</a:t>
            </a:r>
            <a:r>
              <a:rPr lang="en-GB" b="1" dirty="0">
                <a:solidFill>
                  <a:schemeClr val="accent2">
                    <a:lumMod val="75000"/>
                  </a:schemeClr>
                </a:solidFill>
              </a:rPr>
              <a:t>)</a:t>
            </a:r>
          </a:p>
        </p:txBody>
      </p:sp>
      <p:sp>
        <p:nvSpPr>
          <p:cNvPr id="3" name="Text Placeholder 2">
            <a:extLst>
              <a:ext uri="{FF2B5EF4-FFF2-40B4-BE49-F238E27FC236}">
                <a16:creationId xmlns:a16="http://schemas.microsoft.com/office/drawing/2014/main" id="{2CD05438-6BCB-46C1-886A-249901B676C2}"/>
              </a:ext>
            </a:extLst>
          </p:cNvPr>
          <p:cNvSpPr>
            <a:spLocks noGrp="1"/>
          </p:cNvSpPr>
          <p:nvPr>
            <p:ph type="body" idx="1"/>
          </p:nvPr>
        </p:nvSpPr>
        <p:spPr>
          <a:xfrm>
            <a:off x="1293025" y="2180862"/>
            <a:ext cx="4718304" cy="576262"/>
          </a:xfrm>
          <a:solidFill>
            <a:schemeClr val="bg1"/>
          </a:solidFill>
        </p:spPr>
        <p:txBody>
          <a:bodyPr/>
          <a:lstStyle/>
          <a:p>
            <a:r>
              <a:rPr lang="en-GB" dirty="0">
                <a:solidFill>
                  <a:srgbClr val="0066FF"/>
                </a:solidFill>
              </a:rPr>
              <a:t>Neo Babylonian (Neb/</a:t>
            </a:r>
            <a:r>
              <a:rPr lang="en-GB" dirty="0" err="1">
                <a:solidFill>
                  <a:srgbClr val="0066FF"/>
                </a:solidFill>
              </a:rPr>
              <a:t>Bel’zar</a:t>
            </a:r>
            <a:r>
              <a:rPr lang="en-GB" dirty="0">
                <a:solidFill>
                  <a:srgbClr val="0066FF"/>
                </a:solidFill>
              </a:rPr>
              <a:t>)</a:t>
            </a:r>
          </a:p>
        </p:txBody>
      </p:sp>
      <p:sp>
        <p:nvSpPr>
          <p:cNvPr id="4" name="Content Placeholder 3">
            <a:extLst>
              <a:ext uri="{FF2B5EF4-FFF2-40B4-BE49-F238E27FC236}">
                <a16:creationId xmlns:a16="http://schemas.microsoft.com/office/drawing/2014/main" id="{10A2EDED-A07B-45E3-A2C4-BFEE1706B8AA}"/>
              </a:ext>
            </a:extLst>
          </p:cNvPr>
          <p:cNvSpPr>
            <a:spLocks noGrp="1"/>
          </p:cNvSpPr>
          <p:nvPr>
            <p:ph sz="half" idx="2"/>
          </p:nvPr>
        </p:nvSpPr>
        <p:spPr>
          <a:xfrm>
            <a:off x="1295400" y="2757124"/>
            <a:ext cx="4718304" cy="3118743"/>
          </a:xfrm>
        </p:spPr>
        <p:txBody>
          <a:bodyPr>
            <a:normAutofit fontScale="92500"/>
          </a:bodyPr>
          <a:lstStyle/>
          <a:p>
            <a:r>
              <a:rPr lang="en-GB" sz="2100" b="1" dirty="0">
                <a:solidFill>
                  <a:srgbClr val="FF0000"/>
                </a:solidFill>
              </a:rPr>
              <a:t>605</a:t>
            </a:r>
            <a:r>
              <a:rPr lang="en-GB" sz="2100" b="1" dirty="0"/>
              <a:t>  		</a:t>
            </a:r>
            <a:r>
              <a:rPr lang="en-GB" sz="2100" b="1" dirty="0" err="1"/>
              <a:t>ch</a:t>
            </a:r>
            <a:r>
              <a:rPr lang="en-GB" sz="2100" b="1" dirty="0"/>
              <a:t> 1 Trial by diet</a:t>
            </a:r>
          </a:p>
          <a:p>
            <a:r>
              <a:rPr lang="en-GB" sz="2100" b="1" dirty="0">
                <a:solidFill>
                  <a:srgbClr val="FF0000"/>
                </a:solidFill>
              </a:rPr>
              <a:t>604/3	</a:t>
            </a:r>
            <a:r>
              <a:rPr lang="en-GB" sz="2100" b="1" dirty="0"/>
              <a:t>	</a:t>
            </a:r>
            <a:r>
              <a:rPr lang="en-GB" sz="2100" b="1" dirty="0" err="1"/>
              <a:t>ch</a:t>
            </a:r>
            <a:r>
              <a:rPr lang="en-GB" sz="2100" b="1" dirty="0"/>
              <a:t> 2 Neb’s dream</a:t>
            </a:r>
          </a:p>
          <a:p>
            <a:r>
              <a:rPr lang="en-GB" sz="2100" b="1" dirty="0">
                <a:solidFill>
                  <a:srgbClr val="FF0000"/>
                </a:solidFill>
              </a:rPr>
              <a:t>588?</a:t>
            </a:r>
            <a:r>
              <a:rPr lang="en-GB" sz="2100" b="1" dirty="0"/>
              <a:t>		</a:t>
            </a:r>
            <a:r>
              <a:rPr lang="en-GB" sz="2100" b="1" dirty="0" err="1"/>
              <a:t>ch</a:t>
            </a:r>
            <a:r>
              <a:rPr lang="en-GB" sz="2100" b="1" dirty="0"/>
              <a:t> 3 Trial by fire</a:t>
            </a:r>
          </a:p>
          <a:p>
            <a:r>
              <a:rPr lang="en-GB" sz="2100" b="1" dirty="0">
                <a:solidFill>
                  <a:srgbClr val="FF0000"/>
                </a:solidFill>
              </a:rPr>
              <a:t>570</a:t>
            </a:r>
            <a:r>
              <a:rPr lang="en-GB" sz="2100" b="1" dirty="0"/>
              <a:t>		</a:t>
            </a:r>
            <a:r>
              <a:rPr lang="en-GB" sz="2100" b="1" dirty="0" err="1"/>
              <a:t>ch</a:t>
            </a:r>
            <a:r>
              <a:rPr lang="en-GB" sz="2100" b="1" dirty="0"/>
              <a:t> 4 Neb eats grass</a:t>
            </a:r>
          </a:p>
          <a:p>
            <a:r>
              <a:rPr lang="en-GB" sz="2100" b="1" dirty="0">
                <a:solidFill>
                  <a:srgbClr val="FF0000"/>
                </a:solidFill>
              </a:rPr>
              <a:t>549</a:t>
            </a:r>
            <a:r>
              <a:rPr lang="en-GB" sz="2100" b="1" dirty="0"/>
              <a:t>		</a:t>
            </a:r>
            <a:r>
              <a:rPr lang="en-GB" sz="2100" b="1" dirty="0" err="1"/>
              <a:t>ch</a:t>
            </a:r>
            <a:r>
              <a:rPr lang="en-GB" sz="2100" b="1" dirty="0"/>
              <a:t> 7 Vision of 4 beasts</a:t>
            </a:r>
          </a:p>
          <a:p>
            <a:r>
              <a:rPr lang="en-GB" sz="2100" b="1" dirty="0">
                <a:solidFill>
                  <a:srgbClr val="FF0000"/>
                </a:solidFill>
              </a:rPr>
              <a:t>546</a:t>
            </a:r>
            <a:r>
              <a:rPr lang="en-GB" sz="2100" b="1" dirty="0"/>
              <a:t>		</a:t>
            </a:r>
            <a:r>
              <a:rPr lang="en-GB" sz="2100" b="1" dirty="0" err="1"/>
              <a:t>ch</a:t>
            </a:r>
            <a:r>
              <a:rPr lang="en-GB" sz="2100" b="1" dirty="0"/>
              <a:t>  8 Vision of ram &amp; he-goat</a:t>
            </a:r>
          </a:p>
          <a:p>
            <a:r>
              <a:rPr lang="en-GB" sz="2100" b="1" dirty="0">
                <a:solidFill>
                  <a:srgbClr val="FF0000"/>
                </a:solidFill>
              </a:rPr>
              <a:t>539 </a:t>
            </a:r>
            <a:r>
              <a:rPr lang="en-GB" sz="2100" b="1" dirty="0"/>
              <a:t>		</a:t>
            </a:r>
            <a:r>
              <a:rPr lang="en-GB" sz="2100" b="1" dirty="0" err="1"/>
              <a:t>ch</a:t>
            </a:r>
            <a:r>
              <a:rPr lang="en-GB" sz="2100" b="1" dirty="0"/>
              <a:t> 5 Belshazzar’s feast</a:t>
            </a:r>
          </a:p>
          <a:p>
            <a:endParaRPr lang="en-GB" dirty="0"/>
          </a:p>
        </p:txBody>
      </p:sp>
      <p:sp>
        <p:nvSpPr>
          <p:cNvPr id="5" name="Text Placeholder 4">
            <a:extLst>
              <a:ext uri="{FF2B5EF4-FFF2-40B4-BE49-F238E27FC236}">
                <a16:creationId xmlns:a16="http://schemas.microsoft.com/office/drawing/2014/main" id="{6E0C3110-EF63-4304-9FA5-B94E6BE1164F}"/>
              </a:ext>
            </a:extLst>
          </p:cNvPr>
          <p:cNvSpPr>
            <a:spLocks noGrp="1"/>
          </p:cNvSpPr>
          <p:nvPr>
            <p:ph type="body" sz="quarter" idx="3"/>
          </p:nvPr>
        </p:nvSpPr>
        <p:spPr>
          <a:xfrm>
            <a:off x="6180671" y="2180862"/>
            <a:ext cx="4718304" cy="576262"/>
          </a:xfrm>
          <a:solidFill>
            <a:schemeClr val="bg1"/>
          </a:solidFill>
        </p:spPr>
        <p:txBody>
          <a:bodyPr/>
          <a:lstStyle/>
          <a:p>
            <a:r>
              <a:rPr lang="en-GB" dirty="0" err="1">
                <a:solidFill>
                  <a:srgbClr val="00CCFF"/>
                </a:solidFill>
              </a:rPr>
              <a:t>Medo</a:t>
            </a:r>
            <a:r>
              <a:rPr lang="en-GB" dirty="0">
                <a:solidFill>
                  <a:srgbClr val="00CCFF"/>
                </a:solidFill>
              </a:rPr>
              <a:t>-Persian (Darius)</a:t>
            </a:r>
          </a:p>
        </p:txBody>
      </p:sp>
      <p:sp>
        <p:nvSpPr>
          <p:cNvPr id="6" name="Content Placeholder 5">
            <a:extLst>
              <a:ext uri="{FF2B5EF4-FFF2-40B4-BE49-F238E27FC236}">
                <a16:creationId xmlns:a16="http://schemas.microsoft.com/office/drawing/2014/main" id="{58C0FB19-21B0-4A93-8F5A-6A06D27EC2B9}"/>
              </a:ext>
            </a:extLst>
          </p:cNvPr>
          <p:cNvSpPr>
            <a:spLocks noGrp="1"/>
          </p:cNvSpPr>
          <p:nvPr>
            <p:ph sz="quarter" idx="4"/>
          </p:nvPr>
        </p:nvSpPr>
        <p:spPr>
          <a:xfrm>
            <a:off x="6180671" y="2757124"/>
            <a:ext cx="5078732" cy="3118743"/>
          </a:xfrm>
        </p:spPr>
        <p:txBody>
          <a:bodyPr>
            <a:normAutofit fontScale="92500"/>
          </a:bodyPr>
          <a:lstStyle/>
          <a:p>
            <a:r>
              <a:rPr lang="en-GB" sz="2000" b="1" dirty="0">
                <a:solidFill>
                  <a:srgbClr val="FF0000"/>
                </a:solidFill>
              </a:rPr>
              <a:t>538</a:t>
            </a:r>
            <a:r>
              <a:rPr lang="en-GB" sz="2000" b="1" dirty="0"/>
              <a:t>	</a:t>
            </a:r>
            <a:r>
              <a:rPr lang="en-GB" sz="2000" b="1" dirty="0" err="1"/>
              <a:t>ch</a:t>
            </a:r>
            <a:r>
              <a:rPr lang="en-GB" sz="2000" b="1" dirty="0"/>
              <a:t> 6 	Trial by wild beast</a:t>
            </a:r>
          </a:p>
          <a:p>
            <a:r>
              <a:rPr lang="en-GB" sz="2000" b="1" dirty="0">
                <a:solidFill>
                  <a:srgbClr val="FF0000"/>
                </a:solidFill>
              </a:rPr>
              <a:t>538</a:t>
            </a:r>
            <a:r>
              <a:rPr lang="en-GB" sz="2000" b="1" dirty="0"/>
              <a:t>	</a:t>
            </a:r>
            <a:r>
              <a:rPr lang="en-GB" sz="2000" b="1" dirty="0" err="1"/>
              <a:t>ch</a:t>
            </a:r>
            <a:r>
              <a:rPr lang="en-GB" sz="2000" b="1" dirty="0"/>
              <a:t> 9 	70 weeks prophecy</a:t>
            </a:r>
          </a:p>
          <a:p>
            <a:r>
              <a:rPr lang="en-GB" sz="2000" b="1" dirty="0">
                <a:solidFill>
                  <a:srgbClr val="FF0000"/>
                </a:solidFill>
              </a:rPr>
              <a:t>534</a:t>
            </a:r>
            <a:r>
              <a:rPr lang="en-GB" sz="2000" b="1" dirty="0"/>
              <a:t>	</a:t>
            </a:r>
            <a:r>
              <a:rPr lang="en-GB" sz="2000" b="1" dirty="0" err="1"/>
              <a:t>ch</a:t>
            </a:r>
            <a:r>
              <a:rPr lang="en-GB" sz="2000" b="1" dirty="0"/>
              <a:t> 10	Vision of man in linen</a:t>
            </a:r>
          </a:p>
          <a:p>
            <a:r>
              <a:rPr lang="en-GB" sz="2000" b="1" dirty="0">
                <a:solidFill>
                  <a:srgbClr val="FF0000"/>
                </a:solidFill>
              </a:rPr>
              <a:t>534</a:t>
            </a:r>
            <a:r>
              <a:rPr lang="en-GB" sz="2000" b="1" dirty="0"/>
              <a:t>	</a:t>
            </a:r>
            <a:r>
              <a:rPr lang="en-GB" sz="2000" b="1" dirty="0" err="1"/>
              <a:t>ch</a:t>
            </a:r>
            <a:r>
              <a:rPr lang="en-GB" sz="2000" b="1" dirty="0"/>
              <a:t> 11	Kings of the North &amp; 					         South</a:t>
            </a:r>
          </a:p>
          <a:p>
            <a:r>
              <a:rPr lang="en-GB" sz="2000" b="1" dirty="0">
                <a:solidFill>
                  <a:srgbClr val="FF0000"/>
                </a:solidFill>
              </a:rPr>
              <a:t>534</a:t>
            </a:r>
            <a:r>
              <a:rPr lang="en-GB" sz="2000" b="1" dirty="0"/>
              <a:t>	</a:t>
            </a:r>
            <a:r>
              <a:rPr lang="en-GB" sz="2000" b="1" dirty="0" err="1"/>
              <a:t>ch</a:t>
            </a:r>
            <a:r>
              <a:rPr lang="en-GB" sz="2000" b="1" dirty="0"/>
              <a:t> 12 	Eschaton (End times)</a:t>
            </a:r>
          </a:p>
        </p:txBody>
      </p:sp>
    </p:spTree>
    <p:extLst>
      <p:ext uri="{BB962C8B-B14F-4D97-AF65-F5344CB8AC3E}">
        <p14:creationId xmlns:p14="http://schemas.microsoft.com/office/powerpoint/2010/main" val="3906126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FC714-EB9B-40F8-B1C1-D5BE2628753C}"/>
              </a:ext>
            </a:extLst>
          </p:cNvPr>
          <p:cNvSpPr>
            <a:spLocks noGrp="1"/>
          </p:cNvSpPr>
          <p:nvPr>
            <p:ph type="title"/>
          </p:nvPr>
        </p:nvSpPr>
        <p:spPr>
          <a:xfrm>
            <a:off x="1295401" y="730342"/>
            <a:ext cx="9601196" cy="859920"/>
          </a:xfrm>
        </p:spPr>
        <p:txBody>
          <a:bodyPr/>
          <a:lstStyle/>
          <a:p>
            <a:r>
              <a:rPr lang="en-GB" b="1" dirty="0">
                <a:solidFill>
                  <a:schemeClr val="accent2">
                    <a:lumMod val="75000"/>
                  </a:schemeClr>
                </a:solidFill>
              </a:rPr>
              <a:t>Introduction</a:t>
            </a:r>
            <a:r>
              <a:rPr lang="en-GB" b="1" dirty="0"/>
              <a:t> </a:t>
            </a:r>
          </a:p>
        </p:txBody>
      </p:sp>
      <p:sp>
        <p:nvSpPr>
          <p:cNvPr id="3" name="Content Placeholder 2">
            <a:extLst>
              <a:ext uri="{FF2B5EF4-FFF2-40B4-BE49-F238E27FC236}">
                <a16:creationId xmlns:a16="http://schemas.microsoft.com/office/drawing/2014/main" id="{CF32DE06-7F5E-4EF8-AD4C-10619602F38E}"/>
              </a:ext>
            </a:extLst>
          </p:cNvPr>
          <p:cNvSpPr>
            <a:spLocks noGrp="1"/>
          </p:cNvSpPr>
          <p:nvPr>
            <p:ph idx="1"/>
          </p:nvPr>
        </p:nvSpPr>
        <p:spPr>
          <a:xfrm>
            <a:off x="1295401" y="1590263"/>
            <a:ext cx="9601196" cy="4706842"/>
          </a:xfrm>
          <a:solidFill>
            <a:schemeClr val="bg1"/>
          </a:solidFill>
        </p:spPr>
        <p:txBody>
          <a:bodyPr>
            <a:normAutofit fontScale="77500" lnSpcReduction="20000"/>
          </a:bodyPr>
          <a:lstStyle/>
          <a:p>
            <a:r>
              <a:rPr lang="en-GB" sz="2600" b="1" dirty="0"/>
              <a:t>In our previous presentation we examined the structure of Daniel’s prophecy and noted how the chapters were not in chronological order</a:t>
            </a:r>
          </a:p>
          <a:p>
            <a:r>
              <a:rPr lang="en-GB" sz="2600" b="1" dirty="0"/>
              <a:t>In this presentation we will consider the historical background against which Daniel’s prophecy was written</a:t>
            </a:r>
          </a:p>
          <a:p>
            <a:r>
              <a:rPr lang="en-GB" sz="2600" b="1" dirty="0"/>
              <a:t>This will help us to understand the overall timescale of Daniel’s prophecy and should provide a fixed chronological datum line to enable us to understand the key events</a:t>
            </a:r>
          </a:p>
          <a:p>
            <a:r>
              <a:rPr lang="en-GB" sz="2600" b="1" dirty="0"/>
              <a:t>It will also enable us to compare and contrast the out of sequence chronology which Daniel has presented in his prophecy and in another presentation consider the critical challenges to the prophecy.</a:t>
            </a:r>
          </a:p>
          <a:p>
            <a:r>
              <a:rPr lang="en-GB" sz="2600" b="1" dirty="0"/>
              <a:t>To achieve this objective we will provide an account of the history of the last </a:t>
            </a:r>
            <a:r>
              <a:rPr lang="en-GB" sz="2600" b="1" dirty="0">
                <a:solidFill>
                  <a:srgbClr val="FFC000"/>
                </a:solidFill>
              </a:rPr>
              <a:t>5 kings of Judah </a:t>
            </a:r>
            <a:r>
              <a:rPr lang="en-GB" sz="2600" b="1" dirty="0"/>
              <a:t>and then we will summarise the key events of the lives of the </a:t>
            </a:r>
            <a:r>
              <a:rPr lang="en-GB" sz="2600" b="1" dirty="0">
                <a:solidFill>
                  <a:srgbClr val="0066FF"/>
                </a:solidFill>
              </a:rPr>
              <a:t>Babylonian</a:t>
            </a:r>
            <a:r>
              <a:rPr lang="en-GB" sz="2600" b="1" dirty="0"/>
              <a:t> and </a:t>
            </a:r>
            <a:r>
              <a:rPr lang="en-GB" sz="2600" b="1" dirty="0" err="1">
                <a:solidFill>
                  <a:srgbClr val="00CCFF"/>
                </a:solidFill>
              </a:rPr>
              <a:t>Medo</a:t>
            </a:r>
            <a:r>
              <a:rPr lang="en-GB" sz="2600" b="1" dirty="0">
                <a:solidFill>
                  <a:srgbClr val="00CCFF"/>
                </a:solidFill>
              </a:rPr>
              <a:t>-Persian kings.</a:t>
            </a:r>
            <a:endParaRPr lang="en-GB" sz="2600" b="1" dirty="0"/>
          </a:p>
          <a:p>
            <a:r>
              <a:rPr lang="en-GB" sz="2600" b="1" dirty="0"/>
              <a:t>Finally, we will also provide a summary of the dates when Daniel says he wrote the various chapters of his prophecy and match them to the lives of these kings </a:t>
            </a:r>
          </a:p>
          <a:p>
            <a:pPr lvl="1"/>
            <a:endParaRPr lang="en-GB" dirty="0"/>
          </a:p>
          <a:p>
            <a:pPr lvl="1"/>
            <a:endParaRPr lang="en-GB" dirty="0"/>
          </a:p>
          <a:p>
            <a:pPr lvl="1"/>
            <a:endParaRPr lang="en-GB" dirty="0"/>
          </a:p>
          <a:p>
            <a:pPr marL="0" indent="0">
              <a:buNone/>
            </a:pPr>
            <a:endParaRPr lang="en-GB" dirty="0"/>
          </a:p>
        </p:txBody>
      </p:sp>
    </p:spTree>
    <p:extLst>
      <p:ext uri="{BB962C8B-B14F-4D97-AF65-F5344CB8AC3E}">
        <p14:creationId xmlns:p14="http://schemas.microsoft.com/office/powerpoint/2010/main" val="1608855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3058-67C0-475D-ADEF-D956703093B1}"/>
              </a:ext>
            </a:extLst>
          </p:cNvPr>
          <p:cNvSpPr>
            <a:spLocks noGrp="1"/>
          </p:cNvSpPr>
          <p:nvPr>
            <p:ph type="title"/>
          </p:nvPr>
        </p:nvSpPr>
        <p:spPr/>
        <p:txBody>
          <a:bodyPr/>
          <a:lstStyle/>
          <a:p>
            <a:r>
              <a:rPr lang="en-GB" b="1" dirty="0">
                <a:solidFill>
                  <a:schemeClr val="accent2">
                    <a:lumMod val="75000"/>
                  </a:schemeClr>
                </a:solidFill>
              </a:rPr>
              <a:t>Acknowledgements</a:t>
            </a:r>
          </a:p>
        </p:txBody>
      </p:sp>
      <p:sp>
        <p:nvSpPr>
          <p:cNvPr id="3" name="Content Placeholder 2">
            <a:extLst>
              <a:ext uri="{FF2B5EF4-FFF2-40B4-BE49-F238E27FC236}">
                <a16:creationId xmlns:a16="http://schemas.microsoft.com/office/drawing/2014/main" id="{62C6FFB9-55C1-40C8-88E2-65F9BB03C197}"/>
              </a:ext>
            </a:extLst>
          </p:cNvPr>
          <p:cNvSpPr>
            <a:spLocks noGrp="1"/>
          </p:cNvSpPr>
          <p:nvPr>
            <p:ph idx="1"/>
          </p:nvPr>
        </p:nvSpPr>
        <p:spPr/>
        <p:txBody>
          <a:bodyPr>
            <a:normAutofit/>
          </a:bodyPr>
          <a:lstStyle/>
          <a:p>
            <a:r>
              <a:rPr lang="en-GB" b="1" dirty="0"/>
              <a:t>Finally, for a more detailed discussion of these matters please refer to </a:t>
            </a:r>
            <a:r>
              <a:rPr lang="en-GB" b="1" i="1" dirty="0"/>
              <a:t>“The Prophecy of Daniel” </a:t>
            </a:r>
            <a:r>
              <a:rPr lang="en-GB" b="1" dirty="0"/>
              <a:t>by Bro. Edmund Green Chapter 1 </a:t>
            </a:r>
            <a:r>
              <a:rPr lang="en-GB" b="1" i="1" dirty="0"/>
              <a:t>(pp5-16) </a:t>
            </a:r>
            <a:r>
              <a:rPr lang="en-GB" b="1" dirty="0"/>
              <a:t> </a:t>
            </a:r>
            <a:r>
              <a:rPr lang="en-GB" b="1" i="1" dirty="0"/>
              <a:t>(The Christadelphian 404 Shaftmoor Lane Birmingham 1988 – ISBN 0-81589-122-5)</a:t>
            </a:r>
            <a:endParaRPr lang="en-GB" b="1" dirty="0"/>
          </a:p>
          <a:p>
            <a:r>
              <a:rPr lang="en-GB" b="1" dirty="0"/>
              <a:t>Charts courtesy of Wikipedia</a:t>
            </a:r>
          </a:p>
          <a:p>
            <a:r>
              <a:rPr lang="en-GB" b="1" dirty="0"/>
              <a:t>Map courtesy of </a:t>
            </a:r>
            <a:r>
              <a:rPr lang="en-GB" b="1"/>
              <a:t>the Christadelphian</a:t>
            </a:r>
            <a:endParaRPr lang="en-GB" b="1" dirty="0"/>
          </a:p>
          <a:p>
            <a:r>
              <a:rPr lang="en-GB" b="1" dirty="0"/>
              <a:t>All references /quotes from the KJV</a:t>
            </a:r>
          </a:p>
          <a:p>
            <a:endParaRPr lang="en-GB" b="1" dirty="0">
              <a:solidFill>
                <a:schemeClr val="tx1"/>
              </a:solidFill>
            </a:endParaRPr>
          </a:p>
          <a:p>
            <a:endParaRPr lang="en-GB" b="1" dirty="0">
              <a:solidFill>
                <a:schemeClr val="tx1"/>
              </a:solidFill>
            </a:endParaRPr>
          </a:p>
          <a:p>
            <a:pPr marL="0" indent="0">
              <a:buNone/>
            </a:pPr>
            <a:endParaRPr lang="en-GB" dirty="0"/>
          </a:p>
          <a:p>
            <a:endParaRPr lang="en-GB" dirty="0"/>
          </a:p>
        </p:txBody>
      </p:sp>
    </p:spTree>
    <p:extLst>
      <p:ext uri="{BB962C8B-B14F-4D97-AF65-F5344CB8AC3E}">
        <p14:creationId xmlns:p14="http://schemas.microsoft.com/office/powerpoint/2010/main" val="52734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B0848-76DE-4CF4-9C39-433982834B78}"/>
              </a:ext>
            </a:extLst>
          </p:cNvPr>
          <p:cNvSpPr>
            <a:spLocks noGrp="1"/>
          </p:cNvSpPr>
          <p:nvPr>
            <p:ph type="title"/>
          </p:nvPr>
        </p:nvSpPr>
        <p:spPr>
          <a:xfrm>
            <a:off x="636104" y="982132"/>
            <a:ext cx="10972800" cy="806911"/>
          </a:xfrm>
        </p:spPr>
        <p:txBody>
          <a:bodyPr>
            <a:normAutofit fontScale="90000"/>
          </a:bodyPr>
          <a:lstStyle/>
          <a:p>
            <a:r>
              <a:rPr lang="en-GB" b="1" dirty="0">
                <a:solidFill>
                  <a:schemeClr val="accent2">
                    <a:lumMod val="75000"/>
                  </a:schemeClr>
                </a:solidFill>
              </a:rPr>
              <a:t>Let us begin….historical background to Daniel</a:t>
            </a:r>
          </a:p>
        </p:txBody>
      </p:sp>
      <p:sp>
        <p:nvSpPr>
          <p:cNvPr id="3" name="Content Placeholder 2">
            <a:extLst>
              <a:ext uri="{FF2B5EF4-FFF2-40B4-BE49-F238E27FC236}">
                <a16:creationId xmlns:a16="http://schemas.microsoft.com/office/drawing/2014/main" id="{C0D5E06B-6C71-49D6-A041-7337195CD74B}"/>
              </a:ext>
            </a:extLst>
          </p:cNvPr>
          <p:cNvSpPr>
            <a:spLocks noGrp="1"/>
          </p:cNvSpPr>
          <p:nvPr>
            <p:ph idx="1"/>
          </p:nvPr>
        </p:nvSpPr>
        <p:spPr>
          <a:xfrm>
            <a:off x="1295401" y="1789043"/>
            <a:ext cx="9601196" cy="4386470"/>
          </a:xfrm>
          <a:solidFill>
            <a:schemeClr val="bg1"/>
          </a:solidFill>
        </p:spPr>
        <p:txBody>
          <a:bodyPr>
            <a:normAutofit/>
          </a:bodyPr>
          <a:lstStyle/>
          <a:p>
            <a:r>
              <a:rPr lang="en-GB" b="1" dirty="0">
                <a:solidFill>
                  <a:srgbClr val="33CC33"/>
                </a:solidFill>
              </a:rPr>
              <a:t>Egypt</a:t>
            </a:r>
            <a:r>
              <a:rPr lang="en-GB" b="1" dirty="0"/>
              <a:t> &amp; </a:t>
            </a:r>
            <a:r>
              <a:rPr lang="en-GB" b="1" dirty="0">
                <a:solidFill>
                  <a:schemeClr val="accent6">
                    <a:lumMod val="60000"/>
                    <a:lumOff val="40000"/>
                  </a:schemeClr>
                </a:solidFill>
              </a:rPr>
              <a:t>Assyria</a:t>
            </a:r>
            <a:r>
              <a:rPr lang="en-GB" b="1" dirty="0"/>
              <a:t> were the </a:t>
            </a:r>
            <a:r>
              <a:rPr lang="en-GB" b="1" dirty="0">
                <a:solidFill>
                  <a:srgbClr val="FF0000"/>
                </a:solidFill>
              </a:rPr>
              <a:t>2</a:t>
            </a:r>
            <a:r>
              <a:rPr lang="en-GB" b="1" dirty="0"/>
              <a:t> </a:t>
            </a:r>
            <a:r>
              <a:rPr lang="en-GB" b="1" dirty="0">
                <a:solidFill>
                  <a:srgbClr val="FF0000"/>
                </a:solidFill>
              </a:rPr>
              <a:t>superpowers</a:t>
            </a:r>
            <a:r>
              <a:rPr lang="en-GB" b="1" dirty="0"/>
              <a:t> of young Daniel’s day, but </a:t>
            </a:r>
            <a:r>
              <a:rPr lang="en-GB" b="1" dirty="0">
                <a:solidFill>
                  <a:schemeClr val="accent6">
                    <a:lumMod val="60000"/>
                    <a:lumOff val="40000"/>
                  </a:schemeClr>
                </a:solidFill>
              </a:rPr>
              <a:t>Assyria was in decline </a:t>
            </a:r>
            <a:r>
              <a:rPr lang="en-GB" b="1" dirty="0"/>
              <a:t>losing its capital Nineveh in 612 bc – with the </a:t>
            </a:r>
            <a:r>
              <a:rPr lang="en-GB" b="1" dirty="0">
                <a:solidFill>
                  <a:schemeClr val="accent6">
                    <a:lumMod val="60000"/>
                    <a:lumOff val="40000"/>
                  </a:schemeClr>
                </a:solidFill>
              </a:rPr>
              <a:t>Assyrian king ruling a reduced empire </a:t>
            </a:r>
            <a:r>
              <a:rPr lang="en-GB" b="1" dirty="0"/>
              <a:t>from Harran which fell in 610 bc</a:t>
            </a:r>
          </a:p>
          <a:p>
            <a:r>
              <a:rPr lang="en-GB" b="1" dirty="0">
                <a:solidFill>
                  <a:srgbClr val="33CC33"/>
                </a:solidFill>
              </a:rPr>
              <a:t>Egypt was allied to </a:t>
            </a:r>
            <a:r>
              <a:rPr lang="en-GB" b="1" dirty="0">
                <a:solidFill>
                  <a:schemeClr val="accent6">
                    <a:lumMod val="60000"/>
                    <a:lumOff val="40000"/>
                  </a:schemeClr>
                </a:solidFill>
              </a:rPr>
              <a:t>Assyria</a:t>
            </a:r>
            <a:r>
              <a:rPr lang="en-GB" b="1" dirty="0"/>
              <a:t>, and </a:t>
            </a:r>
            <a:r>
              <a:rPr lang="en-GB" b="1" dirty="0">
                <a:solidFill>
                  <a:srgbClr val="33CC33"/>
                </a:solidFill>
              </a:rPr>
              <a:t>opposed </a:t>
            </a:r>
            <a:r>
              <a:rPr lang="en-GB" b="1" dirty="0">
                <a:solidFill>
                  <a:srgbClr val="0066FF"/>
                </a:solidFill>
              </a:rPr>
              <a:t>Babylon</a:t>
            </a:r>
            <a:r>
              <a:rPr lang="en-GB" b="1" dirty="0">
                <a:solidFill>
                  <a:srgbClr val="33CC33"/>
                </a:solidFill>
              </a:rPr>
              <a:t> </a:t>
            </a:r>
            <a:r>
              <a:rPr lang="en-GB" b="1" dirty="0"/>
              <a:t>the new emerging </a:t>
            </a:r>
            <a:r>
              <a:rPr lang="en-GB" b="1" dirty="0">
                <a:solidFill>
                  <a:srgbClr val="FF0000"/>
                </a:solidFill>
              </a:rPr>
              <a:t>superpower</a:t>
            </a:r>
          </a:p>
          <a:p>
            <a:r>
              <a:rPr lang="en-GB" b="1" dirty="0"/>
              <a:t>The Kings of Judah [after the death of Josiah] were pawns in the “big game” being waged by these </a:t>
            </a:r>
            <a:r>
              <a:rPr lang="en-GB" b="1" dirty="0">
                <a:solidFill>
                  <a:srgbClr val="FF0000"/>
                </a:solidFill>
              </a:rPr>
              <a:t>2 superpower </a:t>
            </a:r>
            <a:r>
              <a:rPr lang="en-GB" b="1" dirty="0"/>
              <a:t>nations </a:t>
            </a:r>
            <a:r>
              <a:rPr lang="en-GB" b="1" dirty="0">
                <a:solidFill>
                  <a:srgbClr val="33CC33"/>
                </a:solidFill>
              </a:rPr>
              <a:t>Egypt </a:t>
            </a:r>
            <a:r>
              <a:rPr lang="en-GB" b="1" dirty="0">
                <a:solidFill>
                  <a:schemeClr val="tx1"/>
                </a:solidFill>
              </a:rPr>
              <a:t>and</a:t>
            </a:r>
            <a:r>
              <a:rPr lang="en-GB" b="1" dirty="0">
                <a:solidFill>
                  <a:srgbClr val="33CC33"/>
                </a:solidFill>
              </a:rPr>
              <a:t> </a:t>
            </a:r>
            <a:r>
              <a:rPr lang="en-GB" b="1" dirty="0">
                <a:solidFill>
                  <a:srgbClr val="0066FF"/>
                </a:solidFill>
              </a:rPr>
              <a:t>Babylon</a:t>
            </a:r>
          </a:p>
          <a:p>
            <a:r>
              <a:rPr lang="en-GB" b="1" dirty="0"/>
              <a:t>Power ebbed and flowed until </a:t>
            </a:r>
            <a:r>
              <a:rPr lang="en-GB" b="1" dirty="0">
                <a:solidFill>
                  <a:srgbClr val="0066FF"/>
                </a:solidFill>
              </a:rPr>
              <a:t>Babylon</a:t>
            </a:r>
            <a:r>
              <a:rPr lang="en-GB" b="1" dirty="0"/>
              <a:t> decisively </a:t>
            </a:r>
            <a:r>
              <a:rPr lang="en-GB" b="1" dirty="0">
                <a:solidFill>
                  <a:srgbClr val="33CC33"/>
                </a:solidFill>
              </a:rPr>
              <a:t>defeated the Egyptians </a:t>
            </a:r>
            <a:r>
              <a:rPr lang="en-GB" b="1" dirty="0"/>
              <a:t>at Carchemish in northern Syria in 605 bc     </a:t>
            </a:r>
          </a:p>
        </p:txBody>
      </p:sp>
    </p:spTree>
    <p:extLst>
      <p:ext uri="{BB962C8B-B14F-4D97-AF65-F5344CB8AC3E}">
        <p14:creationId xmlns:p14="http://schemas.microsoft.com/office/powerpoint/2010/main" val="591382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95E457-78FA-4A10-B6B4-A60860CA346E}"/>
              </a:ext>
            </a:extLst>
          </p:cNvPr>
          <p:cNvPicPr>
            <a:picLocks noChangeAspect="1"/>
          </p:cNvPicPr>
          <p:nvPr/>
        </p:nvPicPr>
        <p:blipFill rotWithShape="1">
          <a:blip r:embed="rId2"/>
          <a:srcRect l="16676" t="11647" r="8881" b="4718"/>
          <a:stretch/>
        </p:blipFill>
        <p:spPr>
          <a:xfrm rot="16200000">
            <a:off x="3424238" y="-844554"/>
            <a:ext cx="5457825" cy="8547103"/>
          </a:xfrm>
          <a:prstGeom prst="rect">
            <a:avLst/>
          </a:prstGeom>
        </p:spPr>
      </p:pic>
    </p:spTree>
    <p:extLst>
      <p:ext uri="{BB962C8B-B14F-4D97-AF65-F5344CB8AC3E}">
        <p14:creationId xmlns:p14="http://schemas.microsoft.com/office/powerpoint/2010/main" val="376128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F2F21-AE0B-4BEB-81AB-E893F4D6E158}"/>
              </a:ext>
            </a:extLst>
          </p:cNvPr>
          <p:cNvSpPr>
            <a:spLocks noGrp="1"/>
          </p:cNvSpPr>
          <p:nvPr>
            <p:ph type="title"/>
          </p:nvPr>
        </p:nvSpPr>
        <p:spPr>
          <a:xfrm>
            <a:off x="1295401" y="783350"/>
            <a:ext cx="9601196" cy="846668"/>
          </a:xfrm>
        </p:spPr>
        <p:txBody>
          <a:bodyPr>
            <a:normAutofit/>
          </a:bodyPr>
          <a:lstStyle/>
          <a:p>
            <a:r>
              <a:rPr lang="en-GB" b="1" dirty="0">
                <a:solidFill>
                  <a:schemeClr val="accent2">
                    <a:lumMod val="75000"/>
                  </a:schemeClr>
                </a:solidFill>
              </a:rPr>
              <a:t>Kings of Judah 1: 609 </a:t>
            </a:r>
            <a:r>
              <a:rPr lang="en-GB" b="1" dirty="0" err="1">
                <a:solidFill>
                  <a:schemeClr val="accent2">
                    <a:lumMod val="75000"/>
                  </a:schemeClr>
                </a:solidFill>
              </a:rPr>
              <a:t>bc</a:t>
            </a:r>
            <a:endParaRPr lang="en-GB" b="1" dirty="0">
              <a:solidFill>
                <a:schemeClr val="accent2">
                  <a:lumMod val="75000"/>
                </a:schemeClr>
              </a:solidFill>
            </a:endParaRPr>
          </a:p>
        </p:txBody>
      </p:sp>
      <p:sp>
        <p:nvSpPr>
          <p:cNvPr id="3" name="Content Placeholder 2">
            <a:extLst>
              <a:ext uri="{FF2B5EF4-FFF2-40B4-BE49-F238E27FC236}">
                <a16:creationId xmlns:a16="http://schemas.microsoft.com/office/drawing/2014/main" id="{CF9DB26D-60CE-4236-9840-2FB3D278F912}"/>
              </a:ext>
            </a:extLst>
          </p:cNvPr>
          <p:cNvSpPr>
            <a:spLocks noGrp="1"/>
          </p:cNvSpPr>
          <p:nvPr>
            <p:ph idx="1"/>
          </p:nvPr>
        </p:nvSpPr>
        <p:spPr>
          <a:xfrm>
            <a:off x="1295401" y="1524000"/>
            <a:ext cx="9601196" cy="4550650"/>
          </a:xfrm>
          <a:solidFill>
            <a:schemeClr val="bg1"/>
          </a:solidFill>
        </p:spPr>
        <p:txBody>
          <a:bodyPr>
            <a:normAutofit fontScale="92500"/>
          </a:bodyPr>
          <a:lstStyle/>
          <a:p>
            <a:r>
              <a:rPr lang="en-GB" b="1" dirty="0">
                <a:solidFill>
                  <a:srgbClr val="FF0000"/>
                </a:solidFill>
              </a:rPr>
              <a:t>609 </a:t>
            </a:r>
            <a:r>
              <a:rPr lang="en-GB" b="1" dirty="0" err="1">
                <a:solidFill>
                  <a:srgbClr val="FF0000"/>
                </a:solidFill>
              </a:rPr>
              <a:t>bc</a:t>
            </a:r>
            <a:r>
              <a:rPr lang="en-GB" b="1" dirty="0">
                <a:solidFill>
                  <a:srgbClr val="FF0000"/>
                </a:solidFill>
              </a:rPr>
              <a:t> </a:t>
            </a:r>
            <a:r>
              <a:rPr lang="en-GB" b="1" dirty="0">
                <a:solidFill>
                  <a:srgbClr val="33CC33"/>
                </a:solidFill>
              </a:rPr>
              <a:t>Pharaoh Necho </a:t>
            </a:r>
            <a:r>
              <a:rPr lang="en-GB" b="1" dirty="0"/>
              <a:t>leaves Egypt to link up with Assyrian forces on the Euphrates in support of the </a:t>
            </a:r>
            <a:r>
              <a:rPr lang="en-GB" b="1" dirty="0">
                <a:solidFill>
                  <a:schemeClr val="accent6">
                    <a:lumMod val="60000"/>
                    <a:lumOff val="40000"/>
                  </a:schemeClr>
                </a:solidFill>
              </a:rPr>
              <a:t>Assyrian King Assur-Uballet </a:t>
            </a:r>
            <a:r>
              <a:rPr lang="en-GB" b="1" dirty="0"/>
              <a:t>at Harran </a:t>
            </a:r>
          </a:p>
          <a:p>
            <a:r>
              <a:rPr lang="en-GB" b="1" dirty="0">
                <a:solidFill>
                  <a:srgbClr val="FFC000"/>
                </a:solidFill>
              </a:rPr>
              <a:t>Josiah of Judah </a:t>
            </a:r>
            <a:r>
              <a:rPr lang="en-GB" b="1" dirty="0"/>
              <a:t>opposes </a:t>
            </a:r>
            <a:r>
              <a:rPr lang="en-GB" b="1" dirty="0">
                <a:solidFill>
                  <a:srgbClr val="33CC33"/>
                </a:solidFill>
              </a:rPr>
              <a:t>Necho</a:t>
            </a:r>
            <a:r>
              <a:rPr lang="en-GB" b="1" dirty="0"/>
              <a:t>’s advance at Megiddo and is </a:t>
            </a:r>
            <a:r>
              <a:rPr lang="en-GB" b="1" dirty="0">
                <a:solidFill>
                  <a:srgbClr val="FFC000"/>
                </a:solidFill>
              </a:rPr>
              <a:t>killed</a:t>
            </a:r>
            <a:r>
              <a:rPr lang="en-GB" b="1" dirty="0"/>
              <a:t> [2 Kings 23:29 Lam 4:20]</a:t>
            </a:r>
          </a:p>
          <a:p>
            <a:r>
              <a:rPr lang="en-GB" b="1" dirty="0"/>
              <a:t>The people of Judah put Josiah’s son </a:t>
            </a:r>
            <a:r>
              <a:rPr lang="en-GB" b="1" dirty="0">
                <a:solidFill>
                  <a:srgbClr val="FFC000"/>
                </a:solidFill>
              </a:rPr>
              <a:t>Jehoahaz</a:t>
            </a:r>
            <a:r>
              <a:rPr lang="en-GB" b="1" dirty="0"/>
              <a:t> [aged 23]  on the throne [2 Kings 23:30-31 &amp; 2 Chron 36:1] </a:t>
            </a:r>
          </a:p>
          <a:p>
            <a:r>
              <a:rPr lang="en-GB" b="1" dirty="0"/>
              <a:t>3 months later </a:t>
            </a:r>
            <a:r>
              <a:rPr lang="en-GB" b="1" dirty="0">
                <a:solidFill>
                  <a:srgbClr val="33CC33"/>
                </a:solidFill>
              </a:rPr>
              <a:t>Necho </a:t>
            </a:r>
            <a:r>
              <a:rPr lang="en-GB" b="1" dirty="0"/>
              <a:t>takes </a:t>
            </a:r>
            <a:r>
              <a:rPr lang="en-GB" b="1" dirty="0">
                <a:solidFill>
                  <a:srgbClr val="FFC000"/>
                </a:solidFill>
              </a:rPr>
              <a:t>Jehoahaz prisoner at Riblah </a:t>
            </a:r>
            <a:r>
              <a:rPr lang="en-GB" b="1" dirty="0"/>
              <a:t>and deports him to </a:t>
            </a:r>
            <a:r>
              <a:rPr lang="en-GB" b="1" dirty="0">
                <a:solidFill>
                  <a:srgbClr val="33CC33"/>
                </a:solidFill>
              </a:rPr>
              <a:t>Egypt,</a:t>
            </a:r>
            <a:r>
              <a:rPr lang="en-GB" b="1" dirty="0"/>
              <a:t> and takes 1 talent of gold and 100 talents of silver as taxation[2 Kings 23:33; 2 Chron 36:3-4]</a:t>
            </a:r>
          </a:p>
          <a:p>
            <a:r>
              <a:rPr lang="en-GB" b="1" dirty="0">
                <a:solidFill>
                  <a:srgbClr val="33CC33"/>
                </a:solidFill>
              </a:rPr>
              <a:t>Necho</a:t>
            </a:r>
            <a:r>
              <a:rPr lang="en-GB" b="1" dirty="0"/>
              <a:t> puts </a:t>
            </a:r>
            <a:r>
              <a:rPr lang="en-GB" b="1" dirty="0">
                <a:solidFill>
                  <a:srgbClr val="FFC000"/>
                </a:solidFill>
              </a:rPr>
              <a:t>Eliakim</a:t>
            </a:r>
            <a:r>
              <a:rPr lang="en-GB" b="1" dirty="0"/>
              <a:t> [aged 25] elder brother to Jehoahaz on the throne and </a:t>
            </a:r>
            <a:r>
              <a:rPr lang="en-GB" b="1" dirty="0">
                <a:solidFill>
                  <a:srgbClr val="FFC000"/>
                </a:solidFill>
              </a:rPr>
              <a:t>changes his name to Jehoiakim </a:t>
            </a:r>
            <a:r>
              <a:rPr lang="en-GB" b="1" dirty="0"/>
              <a:t>[2 Kings 23:34 &amp; 2 Chron 36:4]</a:t>
            </a:r>
          </a:p>
        </p:txBody>
      </p:sp>
    </p:spTree>
    <p:extLst>
      <p:ext uri="{BB962C8B-B14F-4D97-AF65-F5344CB8AC3E}">
        <p14:creationId xmlns:p14="http://schemas.microsoft.com/office/powerpoint/2010/main" val="4127620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F2F21-AE0B-4BEB-81AB-E893F4D6E158}"/>
              </a:ext>
            </a:extLst>
          </p:cNvPr>
          <p:cNvSpPr>
            <a:spLocks noGrp="1"/>
          </p:cNvSpPr>
          <p:nvPr>
            <p:ph type="title"/>
          </p:nvPr>
        </p:nvSpPr>
        <p:spPr>
          <a:xfrm>
            <a:off x="1295401" y="740833"/>
            <a:ext cx="9601196" cy="808568"/>
          </a:xfrm>
        </p:spPr>
        <p:txBody>
          <a:bodyPr/>
          <a:lstStyle/>
          <a:p>
            <a:r>
              <a:rPr lang="en-GB" b="1" dirty="0">
                <a:solidFill>
                  <a:schemeClr val="accent2">
                    <a:lumMod val="75000"/>
                  </a:schemeClr>
                </a:solidFill>
              </a:rPr>
              <a:t>Kings of Judah 2: 606 to 605 </a:t>
            </a:r>
            <a:r>
              <a:rPr lang="en-GB" b="1" dirty="0" err="1">
                <a:solidFill>
                  <a:schemeClr val="accent2">
                    <a:lumMod val="75000"/>
                  </a:schemeClr>
                </a:solidFill>
              </a:rPr>
              <a:t>bc</a:t>
            </a:r>
            <a:endParaRPr lang="en-GB" b="1" dirty="0">
              <a:solidFill>
                <a:schemeClr val="accent2">
                  <a:lumMod val="75000"/>
                </a:schemeClr>
              </a:solidFill>
            </a:endParaRPr>
          </a:p>
        </p:txBody>
      </p:sp>
      <p:sp>
        <p:nvSpPr>
          <p:cNvPr id="3" name="Content Placeholder 2">
            <a:extLst>
              <a:ext uri="{FF2B5EF4-FFF2-40B4-BE49-F238E27FC236}">
                <a16:creationId xmlns:a16="http://schemas.microsoft.com/office/drawing/2014/main" id="{CF9DB26D-60CE-4236-9840-2FB3D278F912}"/>
              </a:ext>
            </a:extLst>
          </p:cNvPr>
          <p:cNvSpPr>
            <a:spLocks noGrp="1"/>
          </p:cNvSpPr>
          <p:nvPr>
            <p:ph idx="1"/>
          </p:nvPr>
        </p:nvSpPr>
        <p:spPr>
          <a:xfrm>
            <a:off x="1295401" y="1549401"/>
            <a:ext cx="9601196" cy="4567766"/>
          </a:xfrm>
          <a:solidFill>
            <a:schemeClr val="bg1"/>
          </a:solidFill>
        </p:spPr>
        <p:txBody>
          <a:bodyPr>
            <a:normAutofit/>
          </a:bodyPr>
          <a:lstStyle/>
          <a:p>
            <a:r>
              <a:rPr lang="en-GB" b="1" dirty="0">
                <a:solidFill>
                  <a:srgbClr val="FF0000"/>
                </a:solidFill>
              </a:rPr>
              <a:t>606 </a:t>
            </a:r>
            <a:r>
              <a:rPr lang="en-GB" b="1" dirty="0" err="1">
                <a:solidFill>
                  <a:srgbClr val="FF0000"/>
                </a:solidFill>
              </a:rPr>
              <a:t>bc</a:t>
            </a:r>
            <a:r>
              <a:rPr lang="en-GB" b="1" dirty="0">
                <a:solidFill>
                  <a:srgbClr val="FF0000"/>
                </a:solidFill>
              </a:rPr>
              <a:t> </a:t>
            </a:r>
            <a:r>
              <a:rPr lang="en-GB" b="1" dirty="0">
                <a:solidFill>
                  <a:srgbClr val="33CC33"/>
                </a:solidFill>
              </a:rPr>
              <a:t>Egyptians</a:t>
            </a:r>
            <a:r>
              <a:rPr lang="en-GB" b="1" dirty="0"/>
              <a:t> still successful on the Euphrates, but the </a:t>
            </a:r>
            <a:r>
              <a:rPr lang="en-GB" b="1" dirty="0">
                <a:solidFill>
                  <a:srgbClr val="0066FF"/>
                </a:solidFill>
              </a:rPr>
              <a:t>Babylonian King Nabopolassar </a:t>
            </a:r>
            <a:r>
              <a:rPr lang="en-GB" b="1" dirty="0"/>
              <a:t>counter attacks and the war continues</a:t>
            </a:r>
          </a:p>
          <a:p>
            <a:r>
              <a:rPr lang="en-GB" b="1" dirty="0">
                <a:solidFill>
                  <a:srgbClr val="FF0000"/>
                </a:solidFill>
              </a:rPr>
              <a:t>May/June 605 </a:t>
            </a:r>
            <a:r>
              <a:rPr lang="en-GB" b="1" dirty="0">
                <a:solidFill>
                  <a:srgbClr val="0066FF"/>
                </a:solidFill>
              </a:rPr>
              <a:t>Nebuchadnezzar II </a:t>
            </a:r>
            <a:r>
              <a:rPr lang="en-GB" b="1" dirty="0"/>
              <a:t>[ Crown Prince and son of Nabopolassar] defeats </a:t>
            </a:r>
            <a:r>
              <a:rPr lang="en-GB" b="1" dirty="0">
                <a:solidFill>
                  <a:srgbClr val="33CC33"/>
                </a:solidFill>
              </a:rPr>
              <a:t>Necho</a:t>
            </a:r>
            <a:r>
              <a:rPr lang="en-GB" b="1" dirty="0"/>
              <a:t> at Carchemish [northern Syria] and becomes master of “the land of the Hatti” [i.e. Syria down to the border of Egypt but crucially including the whole of Israel]</a:t>
            </a:r>
          </a:p>
          <a:p>
            <a:r>
              <a:rPr lang="en-GB" b="1" u="sng" dirty="0"/>
              <a:t>It is thought </a:t>
            </a:r>
            <a:r>
              <a:rPr lang="en-GB" b="1" dirty="0"/>
              <a:t>that at this juncture </a:t>
            </a:r>
            <a:r>
              <a:rPr lang="en-GB" b="1" dirty="0">
                <a:solidFill>
                  <a:srgbClr val="0066FF"/>
                </a:solidFill>
              </a:rPr>
              <a:t>Nebuchadnezzar</a:t>
            </a:r>
            <a:r>
              <a:rPr lang="en-GB" b="1" dirty="0"/>
              <a:t> takes the opportunity to  besiege &amp; take Jerusalem [2 Kings 24:1 Jer 25:1-3, Dan 1;1] – however there is no written confirmation of this in secular history</a:t>
            </a:r>
          </a:p>
          <a:p>
            <a:endParaRPr lang="en-GB" dirty="0"/>
          </a:p>
        </p:txBody>
      </p:sp>
    </p:spTree>
    <p:extLst>
      <p:ext uri="{BB962C8B-B14F-4D97-AF65-F5344CB8AC3E}">
        <p14:creationId xmlns:p14="http://schemas.microsoft.com/office/powerpoint/2010/main" val="3060007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F2F21-AE0B-4BEB-81AB-E893F4D6E158}"/>
              </a:ext>
            </a:extLst>
          </p:cNvPr>
          <p:cNvSpPr>
            <a:spLocks noGrp="1"/>
          </p:cNvSpPr>
          <p:nvPr>
            <p:ph type="title"/>
          </p:nvPr>
        </p:nvSpPr>
        <p:spPr>
          <a:xfrm>
            <a:off x="1295402" y="800100"/>
            <a:ext cx="9601196" cy="889001"/>
          </a:xfrm>
        </p:spPr>
        <p:txBody>
          <a:bodyPr>
            <a:normAutofit/>
          </a:bodyPr>
          <a:lstStyle/>
          <a:p>
            <a:r>
              <a:rPr lang="en-GB" b="1" dirty="0">
                <a:solidFill>
                  <a:schemeClr val="accent2">
                    <a:lumMod val="75000"/>
                  </a:schemeClr>
                </a:solidFill>
              </a:rPr>
              <a:t>Kings of Judah 3: 605 </a:t>
            </a:r>
            <a:r>
              <a:rPr lang="en-GB" b="1" dirty="0" err="1">
                <a:solidFill>
                  <a:schemeClr val="accent2">
                    <a:lumMod val="75000"/>
                  </a:schemeClr>
                </a:solidFill>
              </a:rPr>
              <a:t>bc</a:t>
            </a:r>
            <a:r>
              <a:rPr lang="en-GB" b="1" dirty="0">
                <a:solidFill>
                  <a:schemeClr val="accent2">
                    <a:lumMod val="75000"/>
                  </a:schemeClr>
                </a:solidFill>
              </a:rPr>
              <a:t> (cont’d)</a:t>
            </a:r>
          </a:p>
        </p:txBody>
      </p:sp>
      <p:sp>
        <p:nvSpPr>
          <p:cNvPr id="3" name="Content Placeholder 2">
            <a:extLst>
              <a:ext uri="{FF2B5EF4-FFF2-40B4-BE49-F238E27FC236}">
                <a16:creationId xmlns:a16="http://schemas.microsoft.com/office/drawing/2014/main" id="{CF9DB26D-60CE-4236-9840-2FB3D278F912}"/>
              </a:ext>
            </a:extLst>
          </p:cNvPr>
          <p:cNvSpPr>
            <a:spLocks noGrp="1"/>
          </p:cNvSpPr>
          <p:nvPr>
            <p:ph idx="1"/>
          </p:nvPr>
        </p:nvSpPr>
        <p:spPr>
          <a:xfrm>
            <a:off x="1295401" y="1600200"/>
            <a:ext cx="9601196" cy="4275668"/>
          </a:xfrm>
          <a:solidFill>
            <a:schemeClr val="bg1"/>
          </a:solidFill>
        </p:spPr>
        <p:txBody>
          <a:bodyPr>
            <a:normAutofit/>
          </a:bodyPr>
          <a:lstStyle/>
          <a:p>
            <a:r>
              <a:rPr lang="en-GB" sz="2600" b="1" dirty="0">
                <a:solidFill>
                  <a:srgbClr val="0066FF"/>
                </a:solidFill>
              </a:rPr>
              <a:t>Nebuchadnezzar</a:t>
            </a:r>
            <a:r>
              <a:rPr lang="en-GB" sz="2600" b="1" dirty="0"/>
              <a:t> places </a:t>
            </a:r>
            <a:r>
              <a:rPr lang="en-GB" sz="2600" b="1" dirty="0">
                <a:solidFill>
                  <a:srgbClr val="FFC000"/>
                </a:solidFill>
              </a:rPr>
              <a:t>Jehoiakim</a:t>
            </a:r>
            <a:r>
              <a:rPr lang="en-GB" sz="2600" b="1" dirty="0"/>
              <a:t> in chains for deportation but</a:t>
            </a:r>
            <a:r>
              <a:rPr lang="en-GB" sz="2600" b="1" i="1" dirty="0"/>
              <a:t> </a:t>
            </a:r>
            <a:r>
              <a:rPr lang="en-GB" sz="2600" b="1" i="1" u="sng" dirty="0"/>
              <a:t>at some point</a:t>
            </a:r>
            <a:r>
              <a:rPr lang="en-GB" sz="2600" b="1" u="sng" dirty="0"/>
              <a:t> </a:t>
            </a:r>
            <a:r>
              <a:rPr lang="en-GB" sz="2600" b="1" dirty="0">
                <a:solidFill>
                  <a:srgbClr val="0066FF"/>
                </a:solidFill>
              </a:rPr>
              <a:t>Nebuchadnezzar</a:t>
            </a:r>
            <a:r>
              <a:rPr lang="en-GB" sz="2600" b="1" dirty="0"/>
              <a:t> reprieves him, (either in Babylon or at Jerusalem) and </a:t>
            </a:r>
            <a:r>
              <a:rPr lang="en-GB" sz="2600" b="1" dirty="0">
                <a:solidFill>
                  <a:srgbClr val="FFC000"/>
                </a:solidFill>
              </a:rPr>
              <a:t>Jehoiakim</a:t>
            </a:r>
            <a:r>
              <a:rPr lang="en-GB" sz="2600" b="1" dirty="0"/>
              <a:t> becomes a tributary to </a:t>
            </a:r>
            <a:r>
              <a:rPr lang="en-GB" sz="2600" b="1" dirty="0">
                <a:solidFill>
                  <a:srgbClr val="0066FF"/>
                </a:solidFill>
              </a:rPr>
              <a:t>Nebuchadnezzar</a:t>
            </a:r>
            <a:r>
              <a:rPr lang="en-GB" sz="2600" b="1" dirty="0"/>
              <a:t> for 3 years ruling in Jerusalem [2 Kings 24:1 &amp; 2 Chron 36:3 – precise details of this are sparse] </a:t>
            </a:r>
          </a:p>
          <a:p>
            <a:r>
              <a:rPr lang="en-GB" sz="2600" b="1" dirty="0"/>
              <a:t>At this time </a:t>
            </a:r>
            <a:r>
              <a:rPr lang="en-GB" sz="2600" b="1" dirty="0">
                <a:solidFill>
                  <a:srgbClr val="0066FF"/>
                </a:solidFill>
              </a:rPr>
              <a:t>Nebuchadnezzar</a:t>
            </a:r>
            <a:r>
              <a:rPr lang="en-GB" sz="2600" b="1" dirty="0"/>
              <a:t> deports some of the </a:t>
            </a:r>
            <a:r>
              <a:rPr lang="en-GB" sz="2600" b="1" dirty="0">
                <a:solidFill>
                  <a:srgbClr val="FFC000"/>
                </a:solidFill>
              </a:rPr>
              <a:t>Judean</a:t>
            </a:r>
            <a:r>
              <a:rPr lang="en-GB" sz="2600" b="1" dirty="0"/>
              <a:t> nobility to </a:t>
            </a:r>
            <a:r>
              <a:rPr lang="en-GB" sz="2600" b="1" dirty="0">
                <a:solidFill>
                  <a:srgbClr val="0066FF"/>
                </a:solidFill>
              </a:rPr>
              <a:t>Babylon.</a:t>
            </a:r>
            <a:r>
              <a:rPr lang="en-GB" sz="2600" b="1" dirty="0"/>
              <a:t> [Dan 1:1]</a:t>
            </a:r>
          </a:p>
          <a:p>
            <a:r>
              <a:rPr lang="en-GB" sz="2600" b="1" dirty="0">
                <a:solidFill>
                  <a:srgbClr val="FF0000"/>
                </a:solidFill>
              </a:rPr>
              <a:t>August 605 </a:t>
            </a:r>
            <a:r>
              <a:rPr lang="en-GB" sz="2600" b="1" dirty="0">
                <a:solidFill>
                  <a:srgbClr val="0066FF"/>
                </a:solidFill>
              </a:rPr>
              <a:t>Nabopolassar dies in Babylon</a:t>
            </a:r>
            <a:r>
              <a:rPr lang="en-GB" sz="2600" b="1" dirty="0"/>
              <a:t>, so in </a:t>
            </a:r>
            <a:r>
              <a:rPr lang="en-GB" sz="2600" b="1" dirty="0">
                <a:solidFill>
                  <a:srgbClr val="FF0000"/>
                </a:solidFill>
              </a:rPr>
              <a:t>September 605 </a:t>
            </a:r>
            <a:r>
              <a:rPr lang="en-GB" sz="2600" b="1" dirty="0">
                <a:solidFill>
                  <a:srgbClr val="0066FF"/>
                </a:solidFill>
              </a:rPr>
              <a:t>Nebuchadnezzar II returns to Babylon </a:t>
            </a:r>
            <a:r>
              <a:rPr lang="en-GB" sz="2600" b="1" dirty="0"/>
              <a:t>to receive the Kingship </a:t>
            </a:r>
          </a:p>
          <a:p>
            <a:endParaRPr lang="en-GB" dirty="0"/>
          </a:p>
        </p:txBody>
      </p:sp>
    </p:spTree>
    <p:extLst>
      <p:ext uri="{BB962C8B-B14F-4D97-AF65-F5344CB8AC3E}">
        <p14:creationId xmlns:p14="http://schemas.microsoft.com/office/powerpoint/2010/main" val="683328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96363-0F31-493C-8461-F780C1E82B96}"/>
              </a:ext>
            </a:extLst>
          </p:cNvPr>
          <p:cNvSpPr>
            <a:spLocks noGrp="1"/>
          </p:cNvSpPr>
          <p:nvPr>
            <p:ph type="title"/>
          </p:nvPr>
        </p:nvSpPr>
        <p:spPr>
          <a:xfrm>
            <a:off x="1295401" y="728133"/>
            <a:ext cx="9601196" cy="973668"/>
          </a:xfrm>
        </p:spPr>
        <p:txBody>
          <a:bodyPr/>
          <a:lstStyle/>
          <a:p>
            <a:r>
              <a:rPr lang="en-GB" b="1" dirty="0">
                <a:solidFill>
                  <a:schemeClr val="accent2">
                    <a:lumMod val="75000"/>
                  </a:schemeClr>
                </a:solidFill>
              </a:rPr>
              <a:t>Kings of Judah 4: 605 to 598 </a:t>
            </a:r>
            <a:r>
              <a:rPr lang="en-GB" b="1" dirty="0" err="1">
                <a:solidFill>
                  <a:schemeClr val="accent2">
                    <a:lumMod val="75000"/>
                  </a:schemeClr>
                </a:solidFill>
              </a:rPr>
              <a:t>bc</a:t>
            </a:r>
            <a:endParaRPr lang="en-GB" b="1" dirty="0">
              <a:solidFill>
                <a:schemeClr val="accent2">
                  <a:lumMod val="75000"/>
                </a:schemeClr>
              </a:solidFill>
            </a:endParaRPr>
          </a:p>
        </p:txBody>
      </p:sp>
      <p:sp>
        <p:nvSpPr>
          <p:cNvPr id="3" name="Content Placeholder 2">
            <a:extLst>
              <a:ext uri="{FF2B5EF4-FFF2-40B4-BE49-F238E27FC236}">
                <a16:creationId xmlns:a16="http://schemas.microsoft.com/office/drawing/2014/main" id="{8B0F58B4-EAF0-4B56-A5EE-6E1F9B505FD5}"/>
              </a:ext>
            </a:extLst>
          </p:cNvPr>
          <p:cNvSpPr>
            <a:spLocks noGrp="1"/>
          </p:cNvSpPr>
          <p:nvPr>
            <p:ph idx="1"/>
          </p:nvPr>
        </p:nvSpPr>
        <p:spPr>
          <a:xfrm>
            <a:off x="1295401" y="1612900"/>
            <a:ext cx="9601196" cy="4262968"/>
          </a:xfrm>
          <a:solidFill>
            <a:schemeClr val="bg1"/>
          </a:solidFill>
        </p:spPr>
        <p:txBody>
          <a:bodyPr>
            <a:normAutofit lnSpcReduction="10000"/>
          </a:bodyPr>
          <a:lstStyle/>
          <a:p>
            <a:r>
              <a:rPr lang="en-GB" sz="2800" b="1" dirty="0">
                <a:solidFill>
                  <a:srgbClr val="FF0000"/>
                </a:solidFill>
              </a:rPr>
              <a:t>605-1bc</a:t>
            </a:r>
            <a:r>
              <a:rPr lang="en-GB" sz="2800" b="1" dirty="0"/>
              <a:t> </a:t>
            </a:r>
            <a:r>
              <a:rPr lang="en-GB" sz="2800" b="1" dirty="0">
                <a:solidFill>
                  <a:srgbClr val="0066FF"/>
                </a:solidFill>
              </a:rPr>
              <a:t>Nebuchadnezzar</a:t>
            </a:r>
            <a:r>
              <a:rPr lang="en-GB" sz="2800" b="1" dirty="0"/>
              <a:t> campaigns in Syria and Palestine </a:t>
            </a:r>
          </a:p>
          <a:p>
            <a:r>
              <a:rPr lang="en-GB" sz="2800" b="1" dirty="0">
                <a:solidFill>
                  <a:srgbClr val="FF0000"/>
                </a:solidFill>
              </a:rPr>
              <a:t>601 </a:t>
            </a:r>
            <a:r>
              <a:rPr lang="en-GB" sz="2800" b="1" dirty="0" err="1">
                <a:solidFill>
                  <a:srgbClr val="FF0000"/>
                </a:solidFill>
              </a:rPr>
              <a:t>bc</a:t>
            </a:r>
            <a:r>
              <a:rPr lang="en-GB" sz="2800" b="1" dirty="0">
                <a:solidFill>
                  <a:srgbClr val="FF0000"/>
                </a:solidFill>
              </a:rPr>
              <a:t> </a:t>
            </a:r>
            <a:r>
              <a:rPr lang="en-GB" sz="2800" b="1" dirty="0">
                <a:solidFill>
                  <a:srgbClr val="0066FF"/>
                </a:solidFill>
              </a:rPr>
              <a:t>Nebuchadnezzar</a:t>
            </a:r>
            <a:r>
              <a:rPr lang="en-GB" sz="2800" b="1" dirty="0"/>
              <a:t> invades </a:t>
            </a:r>
            <a:r>
              <a:rPr lang="en-GB" sz="2800" b="1" dirty="0">
                <a:solidFill>
                  <a:srgbClr val="33CC33"/>
                </a:solidFill>
              </a:rPr>
              <a:t>Egypt</a:t>
            </a:r>
            <a:r>
              <a:rPr lang="en-GB" sz="2800" b="1" dirty="0"/>
              <a:t> and is repelled – </a:t>
            </a:r>
            <a:r>
              <a:rPr lang="en-GB" sz="2800" b="1" dirty="0">
                <a:solidFill>
                  <a:srgbClr val="FFC000"/>
                </a:solidFill>
              </a:rPr>
              <a:t>Jehoiakim</a:t>
            </a:r>
            <a:r>
              <a:rPr lang="en-GB" sz="2800" b="1" dirty="0"/>
              <a:t> rebels against </a:t>
            </a:r>
            <a:r>
              <a:rPr lang="en-GB" sz="2800" b="1" dirty="0">
                <a:solidFill>
                  <a:srgbClr val="0066FF"/>
                </a:solidFill>
              </a:rPr>
              <a:t>Babylon</a:t>
            </a:r>
            <a:r>
              <a:rPr lang="en-GB" sz="2800" b="1" dirty="0"/>
              <a:t> and makes a league with </a:t>
            </a:r>
            <a:r>
              <a:rPr lang="en-GB" sz="2800" b="1" dirty="0">
                <a:solidFill>
                  <a:srgbClr val="33CC33"/>
                </a:solidFill>
              </a:rPr>
              <a:t>Pharaoh Hophra</a:t>
            </a:r>
          </a:p>
          <a:p>
            <a:r>
              <a:rPr lang="en-GB" sz="2800" b="1" dirty="0">
                <a:solidFill>
                  <a:srgbClr val="FF0000"/>
                </a:solidFill>
              </a:rPr>
              <a:t>598 bc Nov/ Dec </a:t>
            </a:r>
            <a:r>
              <a:rPr lang="en-GB" sz="2800" b="1" dirty="0"/>
              <a:t>- </a:t>
            </a:r>
            <a:r>
              <a:rPr lang="en-GB" sz="2800" b="1" dirty="0">
                <a:solidFill>
                  <a:srgbClr val="0066FF"/>
                </a:solidFill>
              </a:rPr>
              <a:t>Nebuchadnezzar</a:t>
            </a:r>
            <a:r>
              <a:rPr lang="en-GB" sz="2800" b="1" dirty="0"/>
              <a:t> commences his 2</a:t>
            </a:r>
            <a:r>
              <a:rPr lang="en-GB" sz="2800" b="1" baseline="30000" dirty="0"/>
              <a:t>nd</a:t>
            </a:r>
            <a:r>
              <a:rPr lang="en-GB" sz="2800" b="1" dirty="0"/>
              <a:t> siege of Jerusalem and at this point [or as near as] </a:t>
            </a:r>
            <a:r>
              <a:rPr lang="en-GB" sz="2800" b="1" dirty="0">
                <a:solidFill>
                  <a:srgbClr val="FFC000"/>
                </a:solidFill>
              </a:rPr>
              <a:t>Jehoiakim</a:t>
            </a:r>
            <a:r>
              <a:rPr lang="en-GB" sz="2800" b="1" dirty="0"/>
              <a:t> dies (murdered?) and his body as prophesied by Jeremiah is dumped outside the walls although he is later buried in a sepulchre [2 Chron 36:6; Jeremiah 22:18-19]</a:t>
            </a:r>
          </a:p>
          <a:p>
            <a:endParaRPr lang="en-GB" dirty="0"/>
          </a:p>
          <a:p>
            <a:endParaRPr lang="en-GB" dirty="0"/>
          </a:p>
          <a:p>
            <a:endParaRPr lang="en-GB" dirty="0"/>
          </a:p>
        </p:txBody>
      </p:sp>
    </p:spTree>
    <p:extLst>
      <p:ext uri="{BB962C8B-B14F-4D97-AF65-F5344CB8AC3E}">
        <p14:creationId xmlns:p14="http://schemas.microsoft.com/office/powerpoint/2010/main" val="3300912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96363-0F31-493C-8461-F780C1E82B96}"/>
              </a:ext>
            </a:extLst>
          </p:cNvPr>
          <p:cNvSpPr>
            <a:spLocks noGrp="1"/>
          </p:cNvSpPr>
          <p:nvPr>
            <p:ph type="title"/>
          </p:nvPr>
        </p:nvSpPr>
        <p:spPr>
          <a:xfrm>
            <a:off x="1295402" y="787400"/>
            <a:ext cx="9601196" cy="850901"/>
          </a:xfrm>
        </p:spPr>
        <p:txBody>
          <a:bodyPr>
            <a:normAutofit/>
          </a:bodyPr>
          <a:lstStyle/>
          <a:p>
            <a:r>
              <a:rPr lang="en-GB" b="1" dirty="0">
                <a:solidFill>
                  <a:schemeClr val="accent2">
                    <a:lumMod val="75000"/>
                  </a:schemeClr>
                </a:solidFill>
              </a:rPr>
              <a:t>Kings of Judah 5: 598 </a:t>
            </a:r>
            <a:r>
              <a:rPr lang="en-GB" b="1" dirty="0" err="1">
                <a:solidFill>
                  <a:schemeClr val="accent2">
                    <a:lumMod val="75000"/>
                  </a:schemeClr>
                </a:solidFill>
              </a:rPr>
              <a:t>bc</a:t>
            </a:r>
            <a:r>
              <a:rPr lang="en-GB" b="1" dirty="0">
                <a:solidFill>
                  <a:schemeClr val="accent2">
                    <a:lumMod val="75000"/>
                  </a:schemeClr>
                </a:solidFill>
              </a:rPr>
              <a:t> cont’d </a:t>
            </a:r>
          </a:p>
        </p:txBody>
      </p:sp>
      <p:sp>
        <p:nvSpPr>
          <p:cNvPr id="3" name="Content Placeholder 2">
            <a:extLst>
              <a:ext uri="{FF2B5EF4-FFF2-40B4-BE49-F238E27FC236}">
                <a16:creationId xmlns:a16="http://schemas.microsoft.com/office/drawing/2014/main" id="{8B0F58B4-EAF0-4B56-A5EE-6E1F9B505FD5}"/>
              </a:ext>
            </a:extLst>
          </p:cNvPr>
          <p:cNvSpPr>
            <a:spLocks noGrp="1"/>
          </p:cNvSpPr>
          <p:nvPr>
            <p:ph idx="1"/>
          </p:nvPr>
        </p:nvSpPr>
        <p:spPr>
          <a:xfrm>
            <a:off x="1295401" y="1638301"/>
            <a:ext cx="9601196" cy="4237567"/>
          </a:xfrm>
          <a:solidFill>
            <a:schemeClr val="bg1"/>
          </a:solidFill>
        </p:spPr>
        <p:txBody>
          <a:bodyPr>
            <a:normAutofit/>
          </a:bodyPr>
          <a:lstStyle/>
          <a:p>
            <a:r>
              <a:rPr lang="en-GB" b="1" dirty="0"/>
              <a:t>Within the besieged city of Jerusalem </a:t>
            </a:r>
            <a:r>
              <a:rPr lang="en-GB" b="1" dirty="0">
                <a:solidFill>
                  <a:srgbClr val="FFC000"/>
                </a:solidFill>
              </a:rPr>
              <a:t>Jehoiakim’s son Jeconiah </a:t>
            </a:r>
            <a:r>
              <a:rPr lang="en-GB" b="1" dirty="0"/>
              <a:t>[renamed </a:t>
            </a:r>
            <a:r>
              <a:rPr lang="en-GB" b="1" dirty="0">
                <a:solidFill>
                  <a:srgbClr val="FFC000"/>
                </a:solidFill>
              </a:rPr>
              <a:t>Jehoiachin</a:t>
            </a:r>
            <a:r>
              <a:rPr lang="en-GB" b="1" dirty="0"/>
              <a:t>] is crowned king [2 Kings 24:6-20; 2 Chron 36:9; Jer: 22:18-24; 36:30; 52:58] </a:t>
            </a:r>
          </a:p>
          <a:p>
            <a:r>
              <a:rPr lang="en-GB" b="1" dirty="0"/>
              <a:t>After a 3 month siege Jerusalem is taken </a:t>
            </a:r>
            <a:r>
              <a:rPr lang="en-GB" b="1" dirty="0">
                <a:solidFill>
                  <a:srgbClr val="FFC000"/>
                </a:solidFill>
              </a:rPr>
              <a:t>Jehoiachin</a:t>
            </a:r>
            <a:r>
              <a:rPr lang="en-GB" b="1" dirty="0"/>
              <a:t> is deposed and deported to </a:t>
            </a:r>
            <a:r>
              <a:rPr lang="en-GB" b="1" dirty="0">
                <a:solidFill>
                  <a:srgbClr val="0066FF"/>
                </a:solidFill>
              </a:rPr>
              <a:t>Babylon</a:t>
            </a:r>
            <a:r>
              <a:rPr lang="en-GB" b="1" dirty="0"/>
              <a:t> and his uncle </a:t>
            </a:r>
            <a:r>
              <a:rPr lang="en-GB" b="1" dirty="0">
                <a:solidFill>
                  <a:srgbClr val="FFC000"/>
                </a:solidFill>
              </a:rPr>
              <a:t>Mattaniah</a:t>
            </a:r>
            <a:r>
              <a:rPr lang="en-GB" b="1" dirty="0"/>
              <a:t> [renamed </a:t>
            </a:r>
            <a:r>
              <a:rPr lang="en-GB" b="1" dirty="0">
                <a:solidFill>
                  <a:srgbClr val="FFC000"/>
                </a:solidFill>
              </a:rPr>
              <a:t>Zedekiah</a:t>
            </a:r>
            <a:r>
              <a:rPr lang="en-GB" b="1" dirty="0"/>
              <a:t>] reigns in his stead  [2 Kings 24:17 &amp; 2 Chron 36:9-10]</a:t>
            </a:r>
          </a:p>
          <a:p>
            <a:r>
              <a:rPr lang="en-GB" b="1" dirty="0"/>
              <a:t>Suffice to say </a:t>
            </a:r>
            <a:r>
              <a:rPr lang="en-GB" b="1" dirty="0">
                <a:solidFill>
                  <a:srgbClr val="FFC000"/>
                </a:solidFill>
              </a:rPr>
              <a:t>Zedekiah</a:t>
            </a:r>
            <a:r>
              <a:rPr lang="en-GB" b="1" dirty="0"/>
              <a:t> was an evil king [2 Kings 24:19-20; Jer 52:2-3]</a:t>
            </a:r>
          </a:p>
          <a:p>
            <a:r>
              <a:rPr lang="en-GB" b="1" dirty="0"/>
              <a:t>The </a:t>
            </a:r>
            <a:r>
              <a:rPr lang="en-GB" b="1" dirty="0">
                <a:solidFill>
                  <a:srgbClr val="0066FF"/>
                </a:solidFill>
              </a:rPr>
              <a:t>Babylonian Chronicles </a:t>
            </a:r>
            <a:r>
              <a:rPr lang="en-GB" b="1" dirty="0"/>
              <a:t>– a series of clay tablets in the British Museum describe the events concisely [see next slide] </a:t>
            </a:r>
          </a:p>
          <a:p>
            <a:endParaRPr lang="en-GB" dirty="0"/>
          </a:p>
          <a:p>
            <a:endParaRPr lang="en-GB" dirty="0"/>
          </a:p>
          <a:p>
            <a:endParaRPr lang="en-GB" dirty="0"/>
          </a:p>
        </p:txBody>
      </p:sp>
    </p:spTree>
    <p:extLst>
      <p:ext uri="{BB962C8B-B14F-4D97-AF65-F5344CB8AC3E}">
        <p14:creationId xmlns:p14="http://schemas.microsoft.com/office/powerpoint/2010/main" val="1853012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7076</TotalTime>
  <Words>2099</Words>
  <Application>Microsoft Office PowerPoint</Application>
  <PresentationFormat>Widescreen</PresentationFormat>
  <Paragraphs>162</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Garamond</vt:lpstr>
      <vt:lpstr>Organic</vt:lpstr>
      <vt:lpstr>Introduction to Daniel  Part 2: History  by  Richard Dargie September 2018   </vt:lpstr>
      <vt:lpstr>Introduction </vt:lpstr>
      <vt:lpstr>Let us begin….historical background to Daniel</vt:lpstr>
      <vt:lpstr>PowerPoint Presentation</vt:lpstr>
      <vt:lpstr>Kings of Judah 1: 609 bc</vt:lpstr>
      <vt:lpstr>Kings of Judah 2: 606 to 605 bc</vt:lpstr>
      <vt:lpstr>Kings of Judah 3: 605 bc (cont’d)</vt:lpstr>
      <vt:lpstr>Kings of Judah 4: 605 to 598 bc</vt:lpstr>
      <vt:lpstr>Kings of Judah 5: 598 bc cont’d </vt:lpstr>
      <vt:lpstr>Babylonian Chronicles</vt:lpstr>
      <vt:lpstr>Kings of Judah 6: 588 bc</vt:lpstr>
      <vt:lpstr>Kings of Judah 7: 588 to 561 bc</vt:lpstr>
      <vt:lpstr>Summary – last 5 Kings of Judah </vt:lpstr>
      <vt:lpstr>Kings of Babylon 1</vt:lpstr>
      <vt:lpstr>Dynasty XI of Babylon (Neo-Babylonian) Further information: Neo-Babylonian Empire </vt:lpstr>
      <vt:lpstr>Kings of Babylon 2</vt:lpstr>
      <vt:lpstr>Medo-Persian Kings 1</vt:lpstr>
      <vt:lpstr>Medo-Persian Kings 2</vt:lpstr>
      <vt:lpstr>Daniel’s prophecy – Chapter Plotter               (all dates bc)</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Daniel</dc:title>
  <dc:creator>Richard Dargie</dc:creator>
  <cp:lastModifiedBy>Richard Dargie</cp:lastModifiedBy>
  <cp:revision>252</cp:revision>
  <dcterms:created xsi:type="dcterms:W3CDTF">2018-08-14T16:33:11Z</dcterms:created>
  <dcterms:modified xsi:type="dcterms:W3CDTF">2018-11-05T15:09:47Z</dcterms:modified>
</cp:coreProperties>
</file>