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7" r:id="rId1"/>
  </p:sldMasterIdLst>
  <p:sldIdLst>
    <p:sldId id="256" r:id="rId2"/>
    <p:sldId id="288" r:id="rId3"/>
    <p:sldId id="279" r:id="rId4"/>
    <p:sldId id="291" r:id="rId5"/>
    <p:sldId id="309" r:id="rId6"/>
    <p:sldId id="310" r:id="rId7"/>
    <p:sldId id="315" r:id="rId8"/>
    <p:sldId id="316" r:id="rId9"/>
    <p:sldId id="317" r:id="rId10"/>
    <p:sldId id="319" r:id="rId11"/>
    <p:sldId id="321" r:id="rId12"/>
    <p:sldId id="322" r:id="rId13"/>
    <p:sldId id="313" r:id="rId14"/>
    <p:sldId id="314" r:id="rId15"/>
    <p:sldId id="312" r:id="rId16"/>
    <p:sldId id="284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chard Dargie" initials="RD" lastIdx="0" clrIdx="0">
    <p:extLst>
      <p:ext uri="{19B8F6BF-5375-455C-9EA6-DF929625EA0E}">
        <p15:presenceInfo xmlns:p15="http://schemas.microsoft.com/office/powerpoint/2012/main" userId="b163bbb1145f8a24" providerId="Windows Live"/>
      </p:ext>
    </p:extLst>
  </p:cmAuthor>
  <p:cmAuthor id="2" name="JanetC" initials="JC" lastIdx="6" clrIdx="1">
    <p:extLst>
      <p:ext uri="{19B8F6BF-5375-455C-9EA6-DF929625EA0E}">
        <p15:presenceInfo xmlns:p15="http://schemas.microsoft.com/office/powerpoint/2012/main" userId="JanetC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6600"/>
    <a:srgbClr val="CC00CC"/>
    <a:srgbClr val="0099FF"/>
    <a:srgbClr val="FF0000"/>
    <a:srgbClr val="00CC00"/>
    <a:srgbClr val="00CCFF"/>
    <a:srgbClr val="0066FF"/>
    <a:srgbClr val="FFFF99"/>
    <a:srgbClr val="33CC33"/>
    <a:srgbClr val="0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51" autoAdjust="0"/>
    <p:restoredTop sz="94660"/>
  </p:normalViewPr>
  <p:slideViewPr>
    <p:cSldViewPr snapToGrid="0">
      <p:cViewPr varScale="1">
        <p:scale>
          <a:sx n="67" d="100"/>
          <a:sy n="67" d="100"/>
        </p:scale>
        <p:origin x="5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402AFFC1-4519-4E9B-A2BC-ACA977AB19E2}" type="datetimeFigureOut">
              <a:rPr lang="en-GB" smtClean="0"/>
              <a:t>06/07/2019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25E21E0C-C090-48CF-85CF-1C424C61DF89}" type="slidenum">
              <a:rPr lang="en-GB" smtClean="0"/>
              <a:t>‹#›</a:t>
            </a:fld>
            <a:endParaRPr lang="en-GB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355745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AFFC1-4519-4E9B-A2BC-ACA977AB19E2}" type="datetimeFigureOut">
              <a:rPr lang="en-GB" smtClean="0"/>
              <a:t>06/07/2019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21E0C-C090-48CF-85CF-1C424C61DF8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090403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AFFC1-4519-4E9B-A2BC-ACA977AB19E2}" type="datetimeFigureOut">
              <a:rPr lang="en-GB" smtClean="0"/>
              <a:t>06/07/2019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21E0C-C090-48CF-85CF-1C424C61DF89}" type="slidenum">
              <a:rPr lang="en-GB" smtClean="0"/>
              <a:t>‹#›</a:t>
            </a:fld>
            <a:endParaRPr lang="en-GB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22644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AFFC1-4519-4E9B-A2BC-ACA977AB19E2}" type="datetimeFigureOut">
              <a:rPr lang="en-GB" smtClean="0"/>
              <a:t>06/07/2019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21E0C-C090-48CF-85CF-1C424C61DF89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22120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AFFC1-4519-4E9B-A2BC-ACA977AB19E2}" type="datetimeFigureOut">
              <a:rPr lang="en-GB" smtClean="0"/>
              <a:t>06/07/2019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21E0C-C090-48CF-85CF-1C424C61DF8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5451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AFFC1-4519-4E9B-A2BC-ACA977AB19E2}" type="datetimeFigureOut">
              <a:rPr lang="en-GB" smtClean="0"/>
              <a:t>06/07/2019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21E0C-C090-48CF-85CF-1C424C61DF89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29564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AFFC1-4519-4E9B-A2BC-ACA977AB19E2}" type="datetimeFigureOut">
              <a:rPr lang="en-GB" smtClean="0"/>
              <a:t>06/07/2019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21E0C-C090-48CF-85CF-1C424C61DF89}" type="slidenum">
              <a:rPr lang="en-GB" smtClean="0"/>
              <a:t>‹#›</a:t>
            </a:fld>
            <a:endParaRPr lang="en-GB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21290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AFFC1-4519-4E9B-A2BC-ACA977AB19E2}" type="datetimeFigureOut">
              <a:rPr lang="en-GB" smtClean="0"/>
              <a:t>06/07/2019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21E0C-C090-48CF-85CF-1C424C61DF89}" type="slidenum">
              <a:rPr lang="en-GB" smtClean="0"/>
              <a:t>‹#›</a:t>
            </a:fld>
            <a:endParaRPr lang="en-GB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65703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AFFC1-4519-4E9B-A2BC-ACA977AB19E2}" type="datetimeFigureOut">
              <a:rPr lang="en-GB" smtClean="0"/>
              <a:t>06/07/2019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21E0C-C090-48CF-85CF-1C424C61DF89}" type="slidenum">
              <a:rPr lang="en-GB" smtClean="0"/>
              <a:t>‹#›</a:t>
            </a:fld>
            <a:endParaRPr lang="en-GB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6243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AFFC1-4519-4E9B-A2BC-ACA977AB19E2}" type="datetimeFigureOut">
              <a:rPr lang="en-GB" smtClean="0"/>
              <a:t>06/07/2019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21E0C-C090-48CF-85CF-1C424C61DF8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59888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AFFC1-4519-4E9B-A2BC-ACA977AB19E2}" type="datetimeFigureOut">
              <a:rPr lang="en-GB" smtClean="0"/>
              <a:t>06/07/2019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21E0C-C090-48CF-85CF-1C424C61DF89}" type="slidenum">
              <a:rPr lang="en-GB" smtClean="0"/>
              <a:t>‹#›</a:t>
            </a:fld>
            <a:endParaRPr lang="en-GB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547283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AFFC1-4519-4E9B-A2BC-ACA977AB19E2}" type="datetimeFigureOut">
              <a:rPr lang="en-GB" smtClean="0"/>
              <a:t>06/07/2019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21E0C-C090-48CF-85CF-1C424C61DF8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97096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AFFC1-4519-4E9B-A2BC-ACA977AB19E2}" type="datetimeFigureOut">
              <a:rPr lang="en-GB" smtClean="0"/>
              <a:t>06/07/2019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21E0C-C090-48CF-85CF-1C424C61DF89}" type="slidenum">
              <a:rPr lang="en-GB" smtClean="0"/>
              <a:t>‹#›</a:t>
            </a:fld>
            <a:endParaRPr lang="en-GB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8271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AFFC1-4519-4E9B-A2BC-ACA977AB19E2}" type="datetimeFigureOut">
              <a:rPr lang="en-GB" smtClean="0"/>
              <a:t>06/07/2019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21E0C-C090-48CF-85CF-1C424C61DF89}" type="slidenum">
              <a:rPr lang="en-GB" smtClean="0"/>
              <a:t>‹#›</a:t>
            </a:fld>
            <a:endParaRPr lang="en-GB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93208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AFFC1-4519-4E9B-A2BC-ACA977AB19E2}" type="datetimeFigureOut">
              <a:rPr lang="en-GB" smtClean="0"/>
              <a:t>06/07/2019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21E0C-C090-48CF-85CF-1C424C61DF8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263699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AFFC1-4519-4E9B-A2BC-ACA977AB19E2}" type="datetimeFigureOut">
              <a:rPr lang="en-GB" smtClean="0"/>
              <a:t>06/07/2019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21E0C-C090-48CF-85CF-1C424C61DF89}" type="slidenum">
              <a:rPr lang="en-GB" smtClean="0"/>
              <a:t>‹#›</a:t>
            </a:fld>
            <a:endParaRPr lang="en-GB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96717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AFFC1-4519-4E9B-A2BC-ACA977AB19E2}" type="datetimeFigureOut">
              <a:rPr lang="en-GB" smtClean="0"/>
              <a:t>06/07/2019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21E0C-C090-48CF-85CF-1C424C61DF8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5475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02AFFC1-4519-4E9B-A2BC-ACA977AB19E2}" type="datetimeFigureOut">
              <a:rPr lang="en-GB" smtClean="0"/>
              <a:t>06/07/2019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5E21E0C-C090-48CF-85CF-1C424C61DF8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34993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8" r:id="rId1"/>
    <p:sldLayoutId id="2147483979" r:id="rId2"/>
    <p:sldLayoutId id="2147483980" r:id="rId3"/>
    <p:sldLayoutId id="2147483981" r:id="rId4"/>
    <p:sldLayoutId id="2147483982" r:id="rId5"/>
    <p:sldLayoutId id="2147483983" r:id="rId6"/>
    <p:sldLayoutId id="2147483984" r:id="rId7"/>
    <p:sldLayoutId id="2147483985" r:id="rId8"/>
    <p:sldLayoutId id="2147483986" r:id="rId9"/>
    <p:sldLayoutId id="2147483987" r:id="rId10"/>
    <p:sldLayoutId id="2147483988" r:id="rId11"/>
    <p:sldLayoutId id="2147483989" r:id="rId12"/>
    <p:sldLayoutId id="2147483990" r:id="rId13"/>
    <p:sldLayoutId id="2147483991" r:id="rId14"/>
    <p:sldLayoutId id="2147483992" r:id="rId15"/>
    <p:sldLayoutId id="2147483993" r:id="rId16"/>
    <p:sldLayoutId id="2147483994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ired.it/lifestyle/food/2015/11/26/tutti-vogliono-tassa-carne/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flickr.com/photos/dey/1445053531/" TargetMode="External"/><Relationship Id="rId4" Type="http://schemas.openxmlformats.org/officeDocument/2006/relationships/image" Target="../media/image6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02EC2D-65BC-4B4A-AE84-98DF46660D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88165" y="1476375"/>
            <a:ext cx="6815669" cy="3409950"/>
          </a:xfrm>
        </p:spPr>
        <p:txBody>
          <a:bodyPr>
            <a:normAutofit/>
          </a:bodyPr>
          <a:lstStyle/>
          <a:p>
            <a:r>
              <a:rPr lang="en-GB" sz="4400" b="1" dirty="0">
                <a:solidFill>
                  <a:srgbClr val="CC6600"/>
                </a:solidFill>
              </a:rPr>
              <a:t>“Trial by Diet” </a:t>
            </a:r>
            <a:br>
              <a:rPr lang="en-GB" b="1" dirty="0">
                <a:solidFill>
                  <a:srgbClr val="CC6600"/>
                </a:solidFill>
              </a:rPr>
            </a:br>
            <a:r>
              <a:rPr lang="en-GB" sz="2000" b="1" dirty="0">
                <a:solidFill>
                  <a:srgbClr val="CC6600"/>
                </a:solidFill>
              </a:rPr>
              <a:t>in</a:t>
            </a:r>
            <a:br>
              <a:rPr lang="en-GB" b="1" dirty="0">
                <a:solidFill>
                  <a:srgbClr val="CC6600"/>
                </a:solidFill>
              </a:rPr>
            </a:br>
            <a:r>
              <a:rPr lang="en-GB" sz="4000" b="1" dirty="0">
                <a:solidFill>
                  <a:srgbClr val="CC6600"/>
                </a:solidFill>
              </a:rPr>
              <a:t>Daniel chapter 1 </a:t>
            </a:r>
            <a:br>
              <a:rPr lang="en-GB" b="1" dirty="0">
                <a:solidFill>
                  <a:schemeClr val="accent1"/>
                </a:solidFill>
              </a:rPr>
            </a:br>
            <a:r>
              <a:rPr lang="en-GB" sz="2800" b="1" dirty="0">
                <a:solidFill>
                  <a:srgbClr val="CC6600"/>
                </a:solidFill>
              </a:rPr>
              <a:t>by </a:t>
            </a:r>
            <a:br>
              <a:rPr lang="en-GB" sz="2800" b="1" dirty="0">
                <a:solidFill>
                  <a:srgbClr val="CC6600"/>
                </a:solidFill>
              </a:rPr>
            </a:br>
            <a:r>
              <a:rPr lang="en-GB" sz="2800" b="1" dirty="0">
                <a:solidFill>
                  <a:srgbClr val="CC6600"/>
                </a:solidFill>
              </a:rPr>
              <a:t>Richard Dargie</a:t>
            </a:r>
            <a:br>
              <a:rPr lang="en-GB" sz="2800" b="1" dirty="0">
                <a:solidFill>
                  <a:srgbClr val="CC6600"/>
                </a:solidFill>
              </a:rPr>
            </a:br>
            <a:r>
              <a:rPr lang="en-GB" sz="2800" b="1" dirty="0">
                <a:solidFill>
                  <a:srgbClr val="CC6600"/>
                </a:solidFill>
              </a:rPr>
              <a:t>June 2019   </a:t>
            </a:r>
          </a:p>
        </p:txBody>
      </p:sp>
      <p:pic>
        <p:nvPicPr>
          <p:cNvPr id="8" name="Picture 7" descr="A close up of food on a table&#10;&#10;Description automatically generated">
            <a:extLst>
              <a:ext uri="{FF2B5EF4-FFF2-40B4-BE49-F238E27FC236}">
                <a16:creationId xmlns:a16="http://schemas.microsoft.com/office/drawing/2014/main" id="{34328B57-7BA2-4FDD-9074-459CBFA2D2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582238" y="3842534"/>
            <a:ext cx="1865787" cy="1166117"/>
          </a:xfrm>
          <a:prstGeom prst="rect">
            <a:avLst/>
          </a:prstGeom>
        </p:spPr>
      </p:pic>
      <p:pic>
        <p:nvPicPr>
          <p:cNvPr id="14" name="Picture 13" descr="A table full of food&#10;&#10;Description automatically generated">
            <a:extLst>
              <a:ext uri="{FF2B5EF4-FFF2-40B4-BE49-F238E27FC236}">
                <a16:creationId xmlns:a16="http://schemas.microsoft.com/office/drawing/2014/main" id="{5C2587F9-F976-4A5B-8FB1-036417E6FE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7510408" y="3746834"/>
            <a:ext cx="2099353" cy="1466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8283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FE7CA1-0185-48A7-9783-67479DA8D5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772160"/>
            <a:ext cx="9601196" cy="924561"/>
          </a:xfrm>
        </p:spPr>
        <p:txBody>
          <a:bodyPr>
            <a:normAutofit/>
          </a:bodyPr>
          <a:lstStyle/>
          <a:p>
            <a:r>
              <a:rPr lang="en-GB" sz="3200" b="1" dirty="0">
                <a:solidFill>
                  <a:srgbClr val="CC6600"/>
                </a:solidFill>
              </a:rPr>
              <a:t>Trial by diet –</a:t>
            </a:r>
            <a:r>
              <a:rPr lang="en-GB" sz="3200" b="1" i="1" dirty="0">
                <a:solidFill>
                  <a:srgbClr val="CC6600"/>
                </a:solidFill>
              </a:rPr>
              <a:t>Israelite &amp; Judean Ancestry continued</a:t>
            </a:r>
            <a:r>
              <a:rPr lang="en-GB" sz="3200" b="1" dirty="0">
                <a:solidFill>
                  <a:srgbClr val="CC6600"/>
                </a:solidFill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4520D2-8622-4EF5-9B9B-B27A310434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1696721"/>
            <a:ext cx="9601196" cy="4389119"/>
          </a:xfrm>
          <a:solidFill>
            <a:schemeClr val="bg1"/>
          </a:solidFill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b="1" dirty="0">
                <a:solidFill>
                  <a:schemeClr val="accent5">
                    <a:lumMod val="75000"/>
                  </a:schemeClr>
                </a:solidFill>
              </a:rPr>
              <a:t>6. </a:t>
            </a:r>
            <a:r>
              <a:rPr lang="en-GB" b="1" dirty="0"/>
              <a:t>Whereas the young men of Israel offered </a:t>
            </a:r>
            <a:r>
              <a:rPr lang="en-GB" b="1" dirty="0">
                <a:solidFill>
                  <a:srgbClr val="CC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sacrifices</a:t>
            </a:r>
            <a:r>
              <a:rPr lang="en-GB" b="1" dirty="0"/>
              <a:t> [Ex24.5] ; the young men of Daniel have </a:t>
            </a:r>
            <a:r>
              <a:rPr lang="en-GB" b="1" i="1" dirty="0">
                <a:solidFill>
                  <a:srgbClr val="CC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</a:t>
            </a:r>
            <a:r>
              <a:rPr lang="en-GB" b="1" i="1" u="sng" dirty="0">
                <a:solidFill>
                  <a:srgbClr val="CC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 blemish</a:t>
            </a:r>
            <a:r>
              <a:rPr lang="en-GB" b="1" i="1" dirty="0">
                <a:solidFill>
                  <a:srgbClr val="CC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 </a:t>
            </a:r>
            <a:r>
              <a:rPr lang="en-GB" b="1" dirty="0"/>
              <a:t>[Dan 1.4] </a:t>
            </a:r>
          </a:p>
          <a:p>
            <a:pPr marL="0" indent="0">
              <a:buNone/>
            </a:pPr>
            <a:r>
              <a:rPr lang="en-GB" b="1" dirty="0">
                <a:solidFill>
                  <a:schemeClr val="accent5">
                    <a:lumMod val="75000"/>
                  </a:schemeClr>
                </a:solidFill>
              </a:rPr>
              <a:t>7. </a:t>
            </a:r>
            <a:r>
              <a:rPr lang="en-GB" b="1" dirty="0"/>
              <a:t>This juxtaposition of ideas from Ex 24 with Daniel 1 suggests </a:t>
            </a:r>
            <a:r>
              <a:rPr lang="en-GB" b="1" i="1" dirty="0"/>
              <a:t>that </a:t>
            </a:r>
            <a:r>
              <a:rPr lang="en-GB" b="1" i="1" u="sng" dirty="0">
                <a:solidFill>
                  <a:srgbClr val="CC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Daniel and his three friends are the sacrifice.</a:t>
            </a:r>
          </a:p>
          <a:p>
            <a:pPr marL="0" indent="0">
              <a:buNone/>
            </a:pPr>
            <a:r>
              <a:rPr lang="en-GB" b="1" dirty="0">
                <a:solidFill>
                  <a:schemeClr val="accent5">
                    <a:lumMod val="75000"/>
                  </a:schemeClr>
                </a:solidFill>
              </a:rPr>
              <a:t>8. </a:t>
            </a:r>
            <a:r>
              <a:rPr lang="en-GB" b="1" dirty="0">
                <a:solidFill>
                  <a:schemeClr val="tx1"/>
                </a:solidFill>
              </a:rPr>
              <a:t>N.B. This </a:t>
            </a:r>
            <a:r>
              <a:rPr lang="en-GB" b="1" dirty="0"/>
              <a:t>would be a contra argument re: Daniel &amp; friends being eunuchs</a:t>
            </a:r>
          </a:p>
          <a:p>
            <a:pPr marL="0" indent="0">
              <a:buNone/>
            </a:pPr>
            <a:r>
              <a:rPr lang="en-GB" b="1" dirty="0">
                <a:solidFill>
                  <a:schemeClr val="accent5">
                    <a:lumMod val="75000"/>
                  </a:schemeClr>
                </a:solidFill>
              </a:rPr>
              <a:t>9. </a:t>
            </a:r>
            <a:r>
              <a:rPr lang="en-GB" b="1" dirty="0"/>
              <a:t>The trials of these young men [here and in the following chapters] amply demonstrate their willingness to self sacrifice when their covenant faith was threatened</a:t>
            </a:r>
          </a:p>
          <a:p>
            <a:pPr lvl="1"/>
            <a:r>
              <a:rPr lang="en-GB" b="1" dirty="0">
                <a:solidFill>
                  <a:srgbClr val="CC6600"/>
                </a:solidFill>
              </a:rPr>
              <a:t>Trial by diet </a:t>
            </a:r>
            <a:r>
              <a:rPr lang="en-GB" b="1" dirty="0"/>
              <a:t>– Daniel chapter 1</a:t>
            </a:r>
          </a:p>
          <a:p>
            <a:pPr lvl="1"/>
            <a:r>
              <a:rPr lang="en-GB" b="1" dirty="0">
                <a:solidFill>
                  <a:srgbClr val="CC6600"/>
                </a:solidFill>
              </a:rPr>
              <a:t>Trial by fire </a:t>
            </a:r>
            <a:r>
              <a:rPr lang="en-GB" b="1" dirty="0"/>
              <a:t>– Daniel chapter 3.</a:t>
            </a:r>
          </a:p>
          <a:p>
            <a:pPr lvl="1"/>
            <a:r>
              <a:rPr lang="en-GB" b="1" dirty="0">
                <a:solidFill>
                  <a:srgbClr val="CC6600"/>
                </a:solidFill>
              </a:rPr>
              <a:t>Trial by wild beast </a:t>
            </a:r>
            <a:r>
              <a:rPr lang="en-GB" b="1" dirty="0"/>
              <a:t>– Daniel chapter 6</a:t>
            </a:r>
          </a:p>
          <a:p>
            <a:pPr marL="457200" indent="-457200">
              <a:buFont typeface="+mj-lt"/>
              <a:buAutoNum type="arabicPeriod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250726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FE7CA1-0185-48A7-9783-67479DA8D5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753532"/>
            <a:ext cx="9601196" cy="875243"/>
          </a:xfrm>
        </p:spPr>
        <p:txBody>
          <a:bodyPr>
            <a:normAutofit fontScale="90000"/>
          </a:bodyPr>
          <a:lstStyle/>
          <a:p>
            <a:r>
              <a:rPr lang="en-GB" b="1" dirty="0">
                <a:solidFill>
                  <a:srgbClr val="CC6600"/>
                </a:solidFill>
              </a:rPr>
              <a:t>Trial by diet –</a:t>
            </a:r>
            <a:r>
              <a:rPr lang="en-GB" b="1" i="1" dirty="0">
                <a:solidFill>
                  <a:srgbClr val="CC6600"/>
                </a:solidFill>
              </a:rPr>
              <a:t>Whose table? Neb’s or God’s?</a:t>
            </a:r>
            <a:r>
              <a:rPr lang="en-GB" b="1" dirty="0">
                <a:solidFill>
                  <a:srgbClr val="CC6600"/>
                </a:solidFill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4520D2-8622-4EF5-9B9B-B27A310434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98448" y="1628775"/>
            <a:ext cx="9598150" cy="4475693"/>
          </a:xfrm>
          <a:solidFill>
            <a:schemeClr val="bg1"/>
          </a:solidFill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GB" b="1" i="1" dirty="0"/>
              <a:t>“</a:t>
            </a:r>
            <a:r>
              <a:rPr lang="en-GB" b="1" i="1" dirty="0">
                <a:solidFill>
                  <a:srgbClr val="CC6600"/>
                </a:solidFill>
              </a:rPr>
              <a:t>But Daniel purposed in his heart that he would not defile himself with the portion of the king’s meat, nor with the wine which he drank: therefore he requested of the prince of the eunuchs that he might not defile himself”  </a:t>
            </a:r>
            <a:r>
              <a:rPr lang="en-GB" dirty="0">
                <a:solidFill>
                  <a:srgbClr val="CC6600"/>
                </a:solidFill>
              </a:rPr>
              <a:t>Dan 1.8</a:t>
            </a:r>
            <a:endParaRPr lang="en-GB" b="1" i="1" dirty="0">
              <a:solidFill>
                <a:srgbClr val="CC660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b="1" dirty="0"/>
              <a:t>There were limits to the exiles desire to assimilate themselves into the way of life in Babylon.</a:t>
            </a:r>
          </a:p>
          <a:p>
            <a:pPr marL="457200" indent="-457200">
              <a:buFont typeface="+mj-lt"/>
              <a:buAutoNum type="arabicPeriod"/>
            </a:pPr>
            <a:r>
              <a:rPr lang="en-GB" b="1" dirty="0"/>
              <a:t>They may well have appropriated the learning and culture of </a:t>
            </a:r>
            <a:r>
              <a:rPr lang="en-GB" b="1" dirty="0">
                <a:solidFill>
                  <a:srgbClr val="0099FF"/>
                </a:solidFill>
              </a:rPr>
              <a:t>Babylon </a:t>
            </a:r>
            <a:r>
              <a:rPr lang="en-GB" b="1" dirty="0"/>
              <a:t>&amp; achieved high office but the faithful refused to fully integrate, because they were still in covenant relationship with Yahweh and not dependent on man’s table.</a:t>
            </a:r>
          </a:p>
          <a:p>
            <a:pPr marL="457200" indent="-457200">
              <a:buFont typeface="+mj-lt"/>
              <a:buAutoNum type="arabicPeriod"/>
            </a:pPr>
            <a:r>
              <a:rPr lang="en-GB" b="1" dirty="0"/>
              <a:t>The </a:t>
            </a:r>
            <a:r>
              <a:rPr lang="en-GB" b="1" dirty="0">
                <a:solidFill>
                  <a:srgbClr val="FFC000"/>
                </a:solidFill>
              </a:rPr>
              <a:t>Israelites</a:t>
            </a:r>
            <a:r>
              <a:rPr lang="en-GB" b="1" dirty="0"/>
              <a:t> were already in table fellowship with God - their  princes [nobles] of </a:t>
            </a:r>
            <a:r>
              <a:rPr lang="en-GB" b="1" dirty="0">
                <a:solidFill>
                  <a:srgbClr val="FFC000"/>
                </a:solidFill>
              </a:rPr>
              <a:t>Israel </a:t>
            </a:r>
            <a:r>
              <a:rPr lang="en-GB" b="1" dirty="0"/>
              <a:t>shared a covenant meal with God and enjoyed “table fellowship” with him [Ex 24]</a:t>
            </a:r>
          </a:p>
          <a:p>
            <a:pPr marL="457200" indent="-457200">
              <a:buFont typeface="+mj-lt"/>
              <a:buAutoNum type="arabicPeriod"/>
            </a:pPr>
            <a:r>
              <a:rPr lang="en-GB" b="1" dirty="0"/>
              <a:t>They had been sprinkled with the blood of the covenant and </a:t>
            </a:r>
            <a:r>
              <a:rPr lang="en-GB" b="1" dirty="0">
                <a:solidFill>
                  <a:srgbClr val="CC00CC"/>
                </a:solidFill>
              </a:rPr>
              <a:t>Daniel</a:t>
            </a:r>
            <a:r>
              <a:rPr lang="en-GB" b="1" dirty="0"/>
              <a:t> did not want to be dependent on the table of another king and pollute his inheritance </a:t>
            </a:r>
          </a:p>
        </p:txBody>
      </p:sp>
    </p:spTree>
    <p:extLst>
      <p:ext uri="{BB962C8B-B14F-4D97-AF65-F5344CB8AC3E}">
        <p14:creationId xmlns:p14="http://schemas.microsoft.com/office/powerpoint/2010/main" val="23596966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4520D2-8622-4EF5-9B9B-B27A310434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98448" y="1432772"/>
            <a:ext cx="9598150" cy="4734349"/>
          </a:xfrm>
          <a:solidFill>
            <a:schemeClr val="bg1"/>
          </a:solidFill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sz="29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5</a:t>
            </a:r>
            <a:r>
              <a:rPr lang="en-GB" sz="2900" dirty="0"/>
              <a:t>. </a:t>
            </a:r>
            <a:r>
              <a:rPr lang="en-GB" sz="2900" b="1" dirty="0">
                <a:solidFill>
                  <a:srgbClr val="CC00CC"/>
                </a:solidFill>
              </a:rPr>
              <a:t>Daniel</a:t>
            </a:r>
            <a:r>
              <a:rPr lang="en-GB" sz="2900" b="1" dirty="0"/>
              <a:t> chose </a:t>
            </a:r>
            <a:r>
              <a:rPr lang="en-GB" sz="2900" b="1" i="1" dirty="0"/>
              <a:t>“…life that both thou and thy seed might live </a:t>
            </a:r>
            <a:r>
              <a:rPr lang="en-GB" sz="2900" b="1" dirty="0"/>
              <a:t>[ </a:t>
            </a:r>
            <a:r>
              <a:rPr lang="en-GB" sz="2900" b="1" dirty="0" err="1"/>
              <a:t>Deut</a:t>
            </a:r>
            <a:r>
              <a:rPr lang="en-GB" sz="2900" b="1" dirty="0"/>
              <a:t> 30.19]</a:t>
            </a:r>
          </a:p>
          <a:p>
            <a:pPr marL="0" indent="0">
              <a:buNone/>
            </a:pPr>
            <a:r>
              <a:rPr lang="en-GB" sz="29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6. </a:t>
            </a:r>
            <a:r>
              <a:rPr lang="en-GB" sz="2900" b="1" dirty="0">
                <a:solidFill>
                  <a:schemeClr val="tx1"/>
                </a:solidFill>
              </a:rPr>
              <a:t>T</a:t>
            </a:r>
            <a:r>
              <a:rPr lang="en-GB" sz="2900" b="1" dirty="0"/>
              <a:t>he “table” of the Lord is idiomatic for the sacrificial altar of the Lord and the term “table” is found in conjunction with pollute [or defile] three times in the Greek versions of the OT [Daniel 1.8 and Malachi 1.7 &amp; 12]</a:t>
            </a:r>
          </a:p>
          <a:p>
            <a:pPr marL="0" indent="0">
              <a:buNone/>
            </a:pPr>
            <a:r>
              <a:rPr lang="en-GB" sz="29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7. </a:t>
            </a:r>
            <a:r>
              <a:rPr lang="en-GB" sz="2900" b="1" dirty="0">
                <a:solidFill>
                  <a:schemeClr val="tx1"/>
                </a:solidFill>
              </a:rPr>
              <a:t>C</a:t>
            </a:r>
            <a:r>
              <a:rPr lang="en-GB" sz="2900" b="1" dirty="0"/>
              <a:t>ontrast </a:t>
            </a:r>
            <a:r>
              <a:rPr lang="en-GB" sz="2900" b="1" dirty="0">
                <a:solidFill>
                  <a:srgbClr val="CC00CC"/>
                </a:solidFill>
              </a:rPr>
              <a:t>Daniel’s</a:t>
            </a:r>
            <a:r>
              <a:rPr lang="en-GB" sz="2900" b="1" dirty="0"/>
              <a:t> example with that of the faithless king </a:t>
            </a:r>
            <a:r>
              <a:rPr lang="en-GB" sz="2900" b="1" dirty="0">
                <a:solidFill>
                  <a:srgbClr val="FFC000"/>
                </a:solidFill>
              </a:rPr>
              <a:t>Jehoiachin</a:t>
            </a:r>
            <a:r>
              <a:rPr lang="en-GB" sz="2900" b="1" dirty="0"/>
              <a:t> who was restored to the table of the king of Babylon after languishing in prison for 37 years [</a:t>
            </a:r>
            <a:r>
              <a:rPr lang="en-GB" sz="2900" b="1" dirty="0" err="1"/>
              <a:t>Jer</a:t>
            </a:r>
            <a:r>
              <a:rPr lang="en-GB" sz="2900" b="1" dirty="0"/>
              <a:t> 52.31-34]</a:t>
            </a:r>
          </a:p>
          <a:p>
            <a:pPr marL="0" indent="0">
              <a:buNone/>
            </a:pPr>
            <a:endParaRPr lang="en-GB" sz="3200" b="1" i="1" dirty="0"/>
          </a:p>
          <a:p>
            <a:pPr marL="0" indent="0">
              <a:buNone/>
            </a:pPr>
            <a:r>
              <a:rPr lang="en-GB" sz="3100" b="1" i="1" dirty="0">
                <a:solidFill>
                  <a:srgbClr val="CC6600"/>
                </a:solidFill>
              </a:rPr>
              <a:t>The Hebrew verb for defile or pollute [</a:t>
            </a:r>
            <a:r>
              <a:rPr lang="en-GB" sz="3100" b="1" i="1" dirty="0" err="1">
                <a:solidFill>
                  <a:srgbClr val="CC6600"/>
                </a:solidFill>
              </a:rPr>
              <a:t>g’l</a:t>
            </a:r>
            <a:r>
              <a:rPr lang="en-GB" sz="3100" b="1" i="1" dirty="0">
                <a:solidFill>
                  <a:srgbClr val="CC6600"/>
                </a:solidFill>
              </a:rPr>
              <a:t>] occurs eleven times in the OT. The Septuagint uses several different roots to render this term in the OT, but the most common is [</a:t>
            </a:r>
            <a:r>
              <a:rPr lang="en-GB" sz="3100" b="1" i="1" dirty="0" err="1">
                <a:solidFill>
                  <a:srgbClr val="CC6600"/>
                </a:solidFill>
              </a:rPr>
              <a:t>alisgo</a:t>
            </a:r>
            <a:r>
              <a:rPr lang="en-GB" sz="3100" b="1" i="1" dirty="0">
                <a:solidFill>
                  <a:srgbClr val="CC6600"/>
                </a:solidFill>
              </a:rPr>
              <a:t>] to pollute. This root only occurs once in the NT [ as a nom. </a:t>
            </a:r>
            <a:r>
              <a:rPr lang="en-GB" sz="3100" b="1" i="1" dirty="0" err="1">
                <a:solidFill>
                  <a:srgbClr val="CC6600"/>
                </a:solidFill>
              </a:rPr>
              <a:t>Alisgema</a:t>
            </a:r>
            <a:r>
              <a:rPr lang="en-GB" sz="3100" b="1" i="1" dirty="0">
                <a:solidFill>
                  <a:srgbClr val="CC6600"/>
                </a:solidFill>
              </a:rPr>
              <a:t>] in connection with the Jerusalem council letter to the believers in the ecclesia's instructing them to “abstain from pollution of idols” [Acts 15.20] </a:t>
            </a:r>
            <a:endParaRPr lang="en-GB" sz="3100" b="1" dirty="0">
              <a:solidFill>
                <a:srgbClr val="CC6600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FE7CA1-0185-48A7-9783-67479DA8D5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690879"/>
            <a:ext cx="9601196" cy="741893"/>
          </a:xfrm>
        </p:spPr>
        <p:txBody>
          <a:bodyPr>
            <a:normAutofit/>
          </a:bodyPr>
          <a:lstStyle/>
          <a:p>
            <a:r>
              <a:rPr lang="en-GB" sz="3200" b="1" dirty="0">
                <a:solidFill>
                  <a:srgbClr val="CC6600"/>
                </a:solidFill>
              </a:rPr>
              <a:t>Trial by diet –</a:t>
            </a:r>
            <a:r>
              <a:rPr lang="en-GB" sz="3200" b="1" i="1" dirty="0">
                <a:solidFill>
                  <a:srgbClr val="CC6600"/>
                </a:solidFill>
              </a:rPr>
              <a:t>Whose table? Neb’s or God’s? continued</a:t>
            </a:r>
            <a:r>
              <a:rPr lang="en-GB" sz="3200" b="1" dirty="0">
                <a:solidFill>
                  <a:srgbClr val="CC66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884865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978EA1-7317-4BD3-8C66-5A461F456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875" y="771526"/>
            <a:ext cx="10391775" cy="742950"/>
          </a:xfrm>
        </p:spPr>
        <p:txBody>
          <a:bodyPr>
            <a:normAutofit fontScale="90000"/>
          </a:bodyPr>
          <a:lstStyle/>
          <a:p>
            <a:r>
              <a:rPr lang="en-GB" b="1" dirty="0">
                <a:solidFill>
                  <a:srgbClr val="CC6600"/>
                </a:solidFill>
              </a:rPr>
              <a:t>Trial by diet – </a:t>
            </a:r>
            <a:r>
              <a:rPr lang="en-GB" b="1" i="1" dirty="0">
                <a:solidFill>
                  <a:srgbClr val="CC6600"/>
                </a:solidFill>
              </a:rPr>
              <a:t>the names of Daniel’s friends</a:t>
            </a:r>
            <a:endParaRPr lang="en-GB" b="1" dirty="0">
              <a:solidFill>
                <a:srgbClr val="CC66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F6CE9-2C1F-4253-B1DD-D1FF50775E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1514475"/>
            <a:ext cx="9601196" cy="4571999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2800" b="1" dirty="0">
                <a:solidFill>
                  <a:srgbClr val="CC00CC"/>
                </a:solidFill>
              </a:rPr>
              <a:t>Daniel</a:t>
            </a:r>
            <a:r>
              <a:rPr lang="en-GB" sz="2800" b="1" dirty="0"/>
              <a:t> means “ </a:t>
            </a:r>
            <a:r>
              <a:rPr lang="en-GB" sz="2800" b="1" dirty="0">
                <a:solidFill>
                  <a:srgbClr val="CC6600"/>
                </a:solidFill>
              </a:rPr>
              <a:t>God is my judge</a:t>
            </a:r>
            <a:r>
              <a:rPr lang="en-GB" sz="2800" b="1" dirty="0"/>
              <a:t>”</a:t>
            </a:r>
          </a:p>
          <a:p>
            <a:pPr marL="0" indent="0">
              <a:buNone/>
            </a:pPr>
            <a:r>
              <a:rPr lang="en-GB" sz="2800" b="1" dirty="0"/>
              <a:t>The names of </a:t>
            </a:r>
            <a:r>
              <a:rPr lang="en-GB" sz="2800" b="1" dirty="0">
                <a:solidFill>
                  <a:srgbClr val="CC00CC"/>
                </a:solidFill>
              </a:rPr>
              <a:t>Daniel’s</a:t>
            </a:r>
            <a:r>
              <a:rPr lang="en-GB" sz="2800" b="1" dirty="0"/>
              <a:t> three friends reflect ongoing divine care:</a:t>
            </a:r>
          </a:p>
          <a:p>
            <a:pPr marL="0" indent="0">
              <a:buNone/>
            </a:pPr>
            <a:r>
              <a:rPr lang="en-GB" sz="2800" b="1" dirty="0"/>
              <a:t>Despite divine judgement Yahweh is :-</a:t>
            </a:r>
          </a:p>
          <a:p>
            <a:pPr lvl="1"/>
            <a:r>
              <a:rPr lang="en-GB" sz="2800" b="1" i="1" dirty="0">
                <a:solidFill>
                  <a:srgbClr val="CC6600"/>
                </a:solidFill>
              </a:rPr>
              <a:t>gracious</a:t>
            </a:r>
            <a:r>
              <a:rPr lang="en-GB" sz="2800" b="1" dirty="0"/>
              <a:t> –(</a:t>
            </a:r>
            <a:r>
              <a:rPr lang="en-GB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Hananiah</a:t>
            </a:r>
            <a:r>
              <a:rPr lang="en-GB" sz="2800" b="1" dirty="0"/>
              <a:t>) and  </a:t>
            </a:r>
            <a:r>
              <a:rPr lang="en-GB" sz="2800" b="1" i="1" dirty="0">
                <a:solidFill>
                  <a:srgbClr val="CC6600"/>
                </a:solidFill>
              </a:rPr>
              <a:t>helps</a:t>
            </a:r>
            <a:r>
              <a:rPr lang="en-GB" sz="2800" b="1" i="1" dirty="0"/>
              <a:t>- </a:t>
            </a:r>
            <a:r>
              <a:rPr lang="en-GB" sz="2800" b="1" dirty="0"/>
              <a:t>(</a:t>
            </a:r>
            <a:r>
              <a:rPr lang="en-GB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Azariah</a:t>
            </a:r>
            <a:r>
              <a:rPr lang="en-GB" sz="2800" b="1" dirty="0"/>
              <a:t>) his people</a:t>
            </a:r>
          </a:p>
          <a:p>
            <a:pPr lvl="1"/>
            <a:r>
              <a:rPr lang="en-GB" sz="2800" b="1" i="1" dirty="0">
                <a:solidFill>
                  <a:srgbClr val="CC6600"/>
                </a:solidFill>
              </a:rPr>
              <a:t>the only God who can deliver like this </a:t>
            </a:r>
            <a:r>
              <a:rPr lang="en-GB" sz="2800" b="1" dirty="0"/>
              <a:t>(</a:t>
            </a:r>
            <a:r>
              <a:rPr lang="en-GB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Mishael</a:t>
            </a:r>
            <a:r>
              <a:rPr lang="en-GB" sz="2800" b="1" dirty="0"/>
              <a:t>)</a:t>
            </a:r>
          </a:p>
          <a:p>
            <a:pPr marL="0" indent="0">
              <a:buNone/>
            </a:pPr>
            <a:r>
              <a:rPr lang="en-GB" sz="2800" b="1" i="1" dirty="0"/>
              <a:t>	</a:t>
            </a:r>
          </a:p>
          <a:p>
            <a:pPr marL="0" indent="0">
              <a:buNone/>
            </a:pPr>
            <a:r>
              <a:rPr lang="en-GB" sz="2800" b="1" dirty="0" err="1"/>
              <a:t>Mishael</a:t>
            </a:r>
            <a:r>
              <a:rPr lang="en-GB" sz="2800" b="1" dirty="0"/>
              <a:t> (</a:t>
            </a:r>
            <a:r>
              <a:rPr lang="en-GB" sz="2800" b="1" i="1" dirty="0">
                <a:solidFill>
                  <a:srgbClr val="CC6600"/>
                </a:solidFill>
              </a:rPr>
              <a:t>who is what God is</a:t>
            </a:r>
            <a:r>
              <a:rPr lang="en-GB" sz="2800" b="1" dirty="0"/>
              <a:t>) is a similar form to the name of the angel Michael (</a:t>
            </a:r>
            <a:r>
              <a:rPr lang="en-GB" sz="2800" b="1" i="1" dirty="0">
                <a:solidFill>
                  <a:srgbClr val="CC6600"/>
                </a:solidFill>
              </a:rPr>
              <a:t>who is like God?</a:t>
            </a:r>
            <a:r>
              <a:rPr lang="en-GB" sz="2800" b="1" i="1" dirty="0"/>
              <a:t>)</a:t>
            </a:r>
            <a:endParaRPr lang="en-GB" sz="2800" b="1" dirty="0"/>
          </a:p>
        </p:txBody>
      </p:sp>
    </p:spTree>
    <p:extLst>
      <p:ext uri="{BB962C8B-B14F-4D97-AF65-F5344CB8AC3E}">
        <p14:creationId xmlns:p14="http://schemas.microsoft.com/office/powerpoint/2010/main" val="40447179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09235-72F7-4202-B388-6FDAFDC844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753533"/>
            <a:ext cx="9601196" cy="732368"/>
          </a:xfrm>
        </p:spPr>
        <p:txBody>
          <a:bodyPr>
            <a:normAutofit fontScale="90000"/>
          </a:bodyPr>
          <a:lstStyle/>
          <a:p>
            <a:r>
              <a:rPr lang="en-GB" b="1" dirty="0">
                <a:solidFill>
                  <a:srgbClr val="CC6600"/>
                </a:solidFill>
              </a:rPr>
              <a:t>Trial by diet- </a:t>
            </a:r>
            <a:r>
              <a:rPr lang="en-GB" b="1" i="1" dirty="0">
                <a:solidFill>
                  <a:srgbClr val="CC6600"/>
                </a:solidFill>
              </a:rPr>
              <a:t>“days of awe”?</a:t>
            </a:r>
            <a:endParaRPr lang="en-GB" b="1" dirty="0">
              <a:solidFill>
                <a:srgbClr val="CC66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810D7E-BEE8-40D2-AE4A-2AE80E2192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1485901"/>
            <a:ext cx="9601196" cy="4691379"/>
          </a:xfrm>
          <a:solidFill>
            <a:schemeClr val="bg1"/>
          </a:solidFill>
        </p:spPr>
        <p:txBody>
          <a:bodyPr>
            <a:normAutofit fontScale="92500"/>
          </a:bodyPr>
          <a:lstStyle/>
          <a:p>
            <a:r>
              <a:rPr lang="en-GB" b="1" dirty="0"/>
              <a:t>It is suggested that the ten day period of </a:t>
            </a:r>
            <a:r>
              <a:rPr lang="en-GB" b="1" dirty="0">
                <a:solidFill>
                  <a:srgbClr val="CC00CC"/>
                </a:solidFill>
              </a:rPr>
              <a:t>Daniel’s</a:t>
            </a:r>
            <a:r>
              <a:rPr lang="en-GB" b="1" dirty="0"/>
              <a:t> trial by diet is not randomly chosen but is based on the “</a:t>
            </a:r>
            <a:r>
              <a:rPr lang="en-GB" b="1" dirty="0">
                <a:solidFill>
                  <a:srgbClr val="CC6600"/>
                </a:solidFill>
              </a:rPr>
              <a:t>days of awe</a:t>
            </a:r>
            <a:r>
              <a:rPr lang="en-GB" b="1" dirty="0"/>
              <a:t>”, the ten day period between the Jewish new year and the day of Atonement.</a:t>
            </a:r>
          </a:p>
          <a:p>
            <a:r>
              <a:rPr lang="en-GB" b="1" dirty="0"/>
              <a:t>Within Jewish folklore this period is often regarded as a time of probation during which the fate of the righteous and the wicked were sealed</a:t>
            </a:r>
          </a:p>
          <a:p>
            <a:r>
              <a:rPr lang="en-GB" b="1" dirty="0"/>
              <a:t>At the end of the period the “</a:t>
            </a:r>
            <a:r>
              <a:rPr lang="en-GB" b="1" dirty="0">
                <a:solidFill>
                  <a:srgbClr val="CC6600"/>
                </a:solidFill>
              </a:rPr>
              <a:t>books</a:t>
            </a:r>
            <a:r>
              <a:rPr lang="en-GB" b="1" dirty="0"/>
              <a:t>” were opened and </a:t>
            </a:r>
            <a:r>
              <a:rPr lang="en-GB" b="1" dirty="0">
                <a:solidFill>
                  <a:srgbClr val="CC6600"/>
                </a:solidFill>
              </a:rPr>
              <a:t>judgement occurred on the great day of atonement</a:t>
            </a:r>
          </a:p>
          <a:p>
            <a:r>
              <a:rPr lang="en-GB" b="1" dirty="0"/>
              <a:t>As </a:t>
            </a:r>
            <a:r>
              <a:rPr lang="en-GB" b="1" dirty="0">
                <a:solidFill>
                  <a:srgbClr val="CC00CC"/>
                </a:solidFill>
              </a:rPr>
              <a:t>Daniel</a:t>
            </a:r>
            <a:r>
              <a:rPr lang="en-GB" b="1" dirty="0"/>
              <a:t> is concerned with </a:t>
            </a:r>
            <a:r>
              <a:rPr lang="en-GB" b="1" dirty="0">
                <a:solidFill>
                  <a:srgbClr val="CC6600"/>
                </a:solidFill>
              </a:rPr>
              <a:t>end time atonement </a:t>
            </a:r>
            <a:r>
              <a:rPr lang="en-GB" b="1" dirty="0"/>
              <a:t>[Dan 9.24] and with the </a:t>
            </a:r>
            <a:r>
              <a:rPr lang="en-GB" b="1" dirty="0">
                <a:solidFill>
                  <a:srgbClr val="CC6600"/>
                </a:solidFill>
              </a:rPr>
              <a:t>opening of the books </a:t>
            </a:r>
            <a:r>
              <a:rPr lang="en-GB" b="1" dirty="0"/>
              <a:t>[Dan 7.10] it seems reasonable to assume that the ten day trial reflects this significant period </a:t>
            </a:r>
          </a:p>
          <a:p>
            <a:r>
              <a:rPr lang="en-GB" b="1" dirty="0"/>
              <a:t>In other words </a:t>
            </a:r>
            <a:r>
              <a:rPr lang="en-GB" b="1" i="1" u="sng" dirty="0">
                <a:solidFill>
                  <a:srgbClr val="CC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exile community was on probation until the great day of judgement – reflected in the meaning of Daniel’s name (God is my judge)</a:t>
            </a:r>
            <a:endParaRPr lang="en-GB" sz="3600" b="1" dirty="0"/>
          </a:p>
        </p:txBody>
      </p:sp>
    </p:spTree>
    <p:extLst>
      <p:ext uri="{BB962C8B-B14F-4D97-AF65-F5344CB8AC3E}">
        <p14:creationId xmlns:p14="http://schemas.microsoft.com/office/powerpoint/2010/main" val="29019720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6045D0-FD4C-4244-AF4E-FF6FC93158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1" y="762001"/>
            <a:ext cx="9601196" cy="599440"/>
          </a:xfrm>
        </p:spPr>
        <p:txBody>
          <a:bodyPr>
            <a:normAutofit fontScale="90000"/>
          </a:bodyPr>
          <a:lstStyle/>
          <a:p>
            <a:r>
              <a:rPr lang="en-GB" b="1" dirty="0">
                <a:solidFill>
                  <a:srgbClr val="CC6600"/>
                </a:solidFill>
              </a:rPr>
              <a:t>NT use of Daniel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E89F70-5A07-4A56-AAC8-586355C71E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5840" y="1361441"/>
            <a:ext cx="10281920" cy="4815839"/>
          </a:xfrm>
          <a:solidFill>
            <a:schemeClr val="bg1"/>
          </a:solidFill>
        </p:spPr>
        <p:txBody>
          <a:bodyPr>
            <a:normAutofit fontScale="92500" lnSpcReduction="20000"/>
          </a:bodyPr>
          <a:lstStyle/>
          <a:p>
            <a:r>
              <a:rPr lang="en-GB" b="1" dirty="0"/>
              <a:t>Many of the themes in Daniel 1 are echoed in Acts chapter 6 </a:t>
            </a:r>
          </a:p>
          <a:p>
            <a:pPr lvl="1"/>
            <a:r>
              <a:rPr lang="en-GB" b="1" dirty="0"/>
              <a:t>The </a:t>
            </a:r>
            <a:r>
              <a:rPr lang="en-GB" b="1" i="1" u="sng" dirty="0">
                <a:solidFill>
                  <a:srgbClr val="CC6600"/>
                </a:solidFill>
              </a:rPr>
              <a:t>diet</a:t>
            </a:r>
            <a:r>
              <a:rPr lang="en-GB" b="1" i="1" dirty="0"/>
              <a:t> </a:t>
            </a:r>
            <a:r>
              <a:rPr lang="en-GB" b="1" dirty="0"/>
              <a:t>of the Greek widows </a:t>
            </a:r>
            <a:r>
              <a:rPr lang="en-GB" b="1" u="sng" dirty="0">
                <a:solidFill>
                  <a:srgbClr val="CC6600"/>
                </a:solidFill>
              </a:rPr>
              <a:t>serving tables</a:t>
            </a:r>
          </a:p>
          <a:p>
            <a:pPr lvl="1"/>
            <a:r>
              <a:rPr lang="en-GB" b="1" dirty="0"/>
              <a:t>The spirit that animated Stephen in terms similar to </a:t>
            </a:r>
            <a:r>
              <a:rPr lang="en-GB" b="1" dirty="0">
                <a:solidFill>
                  <a:srgbClr val="CC00CC"/>
                </a:solidFill>
              </a:rPr>
              <a:t>Daniel</a:t>
            </a:r>
            <a:r>
              <a:rPr lang="en-GB" b="1" dirty="0"/>
              <a:t> (Acts 6.10)</a:t>
            </a:r>
          </a:p>
          <a:p>
            <a:pPr marL="914400" lvl="2" indent="0">
              <a:buNone/>
            </a:pPr>
            <a:r>
              <a:rPr lang="en-GB" b="1" i="1" dirty="0">
                <a:solidFill>
                  <a:srgbClr val="CC6600"/>
                </a:solidFill>
              </a:rPr>
              <a:t>“they were not able to resist the wisdom and the spirit by which he </a:t>
            </a:r>
            <a:r>
              <a:rPr lang="en-GB" b="1" dirty="0">
                <a:solidFill>
                  <a:srgbClr val="CC6600"/>
                </a:solidFill>
              </a:rPr>
              <a:t>(Stephen) </a:t>
            </a:r>
            <a:r>
              <a:rPr lang="en-GB" b="1" i="1" dirty="0">
                <a:solidFill>
                  <a:srgbClr val="CC6600"/>
                </a:solidFill>
              </a:rPr>
              <a:t>spoke”</a:t>
            </a:r>
          </a:p>
          <a:p>
            <a:pPr marL="914400" lvl="2" indent="0">
              <a:buNone/>
            </a:pPr>
            <a:r>
              <a:rPr lang="en-GB" b="1" i="1" dirty="0">
                <a:solidFill>
                  <a:srgbClr val="CC6600"/>
                </a:solidFill>
              </a:rPr>
              <a:t>“And in all matters of wisdom and understanding …ten times better” </a:t>
            </a:r>
            <a:r>
              <a:rPr lang="en-GB" b="1" dirty="0"/>
              <a:t>(Dan1.20) plus </a:t>
            </a:r>
            <a:r>
              <a:rPr lang="en-GB" b="1" i="1" dirty="0"/>
              <a:t>“</a:t>
            </a:r>
            <a:r>
              <a:rPr lang="en-GB" b="1" i="1" dirty="0">
                <a:solidFill>
                  <a:srgbClr val="CC6600"/>
                </a:solidFill>
              </a:rPr>
              <a:t>The spirit of the holy gods is in thee” </a:t>
            </a:r>
            <a:r>
              <a:rPr lang="en-GB" b="1" dirty="0"/>
              <a:t>(Dan 4.18)</a:t>
            </a:r>
          </a:p>
          <a:p>
            <a:pPr lvl="1"/>
            <a:r>
              <a:rPr lang="en-GB" b="1" dirty="0"/>
              <a:t>The description of </a:t>
            </a:r>
            <a:r>
              <a:rPr lang="en-GB" b="1" dirty="0">
                <a:solidFill>
                  <a:srgbClr val="CC00CC"/>
                </a:solidFill>
              </a:rPr>
              <a:t>Daniel’s</a:t>
            </a:r>
            <a:r>
              <a:rPr lang="en-GB" b="1" dirty="0"/>
              <a:t> countenance is reminiscent of Stephen’s visage </a:t>
            </a:r>
          </a:p>
          <a:p>
            <a:pPr marL="914400" lvl="2" indent="0">
              <a:buNone/>
            </a:pPr>
            <a:r>
              <a:rPr lang="en-GB" b="1" i="1" dirty="0"/>
              <a:t>“</a:t>
            </a:r>
            <a:r>
              <a:rPr lang="en-GB" b="1" i="1" dirty="0">
                <a:solidFill>
                  <a:srgbClr val="CC6600"/>
                </a:solidFill>
              </a:rPr>
              <a:t>And at the end of ten days their features appeared better and fatter in flesh than all the young men who ate the portion of the king’s delicacies” </a:t>
            </a:r>
            <a:r>
              <a:rPr lang="en-GB" b="1" dirty="0"/>
              <a:t>(Dan 1.15)</a:t>
            </a:r>
          </a:p>
          <a:p>
            <a:pPr marL="914400" lvl="2" indent="0">
              <a:buNone/>
            </a:pPr>
            <a:r>
              <a:rPr lang="en-GB" b="1" i="1" dirty="0"/>
              <a:t>“</a:t>
            </a:r>
            <a:r>
              <a:rPr lang="en-GB" b="1" i="1" dirty="0">
                <a:solidFill>
                  <a:srgbClr val="CC6600"/>
                </a:solidFill>
              </a:rPr>
              <a:t>And all who sat in the council looking steadfastly at him saw his face as the face of an angel” </a:t>
            </a:r>
            <a:r>
              <a:rPr lang="en-GB" b="1" dirty="0">
                <a:solidFill>
                  <a:srgbClr val="CC6600"/>
                </a:solidFill>
              </a:rPr>
              <a:t> </a:t>
            </a:r>
            <a:r>
              <a:rPr lang="en-GB" b="1" dirty="0"/>
              <a:t>(Acts 6.15)</a:t>
            </a:r>
            <a:r>
              <a:rPr lang="en-GB" b="1" i="1" dirty="0"/>
              <a:t> </a:t>
            </a:r>
            <a:endParaRPr lang="en-GB" b="1" dirty="0"/>
          </a:p>
          <a:p>
            <a:pPr lvl="1"/>
            <a:r>
              <a:rPr lang="en-GB" b="1" dirty="0"/>
              <a:t>The narrative in Acts seeks to emphasise that Stephen refused the “table” of Judaism, because, like </a:t>
            </a:r>
            <a:r>
              <a:rPr lang="en-GB" b="1" dirty="0">
                <a:solidFill>
                  <a:srgbClr val="CC00CC"/>
                </a:solidFill>
              </a:rPr>
              <a:t>Daniel,</a:t>
            </a:r>
            <a:r>
              <a:rPr lang="en-GB" b="1" dirty="0"/>
              <a:t> Stephen preferred the table of the Lord</a:t>
            </a:r>
          </a:p>
          <a:p>
            <a:pPr marL="0" indent="0">
              <a:buNone/>
            </a:pPr>
            <a:r>
              <a:rPr lang="en-GB" b="1" i="1" dirty="0">
                <a:solidFill>
                  <a:srgbClr val="CC6600"/>
                </a:solidFill>
              </a:rPr>
              <a:t>“We have an altar from which those who serve the tabernacle have no right to eat” </a:t>
            </a:r>
            <a:r>
              <a:rPr lang="en-GB" dirty="0"/>
              <a:t>[</a:t>
            </a:r>
            <a:r>
              <a:rPr lang="en-GB" dirty="0" err="1"/>
              <a:t>Heb</a:t>
            </a:r>
            <a:r>
              <a:rPr lang="en-GB" dirty="0"/>
              <a:t> 13.10]</a:t>
            </a:r>
            <a:endParaRPr lang="en-GB" i="1" dirty="0"/>
          </a:p>
          <a:p>
            <a:pPr lvl="2"/>
            <a:endParaRPr lang="en-GB" b="1" i="1" dirty="0"/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9129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9B3058-67C0-475D-ADEF-D95670309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chemeClr val="accent2">
                    <a:lumMod val="75000"/>
                  </a:schemeClr>
                </a:solidFill>
              </a:rPr>
              <a:t>Acknowledgements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C6FFB9-55C1-40C8-88E2-65F9BB03C1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032000"/>
            <a:ext cx="9601196" cy="3843868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GB" b="1" dirty="0"/>
              <a:t>For a more detailed discussion of these matters please refer to </a:t>
            </a:r>
            <a:r>
              <a:rPr lang="en-GB" b="1" i="1" dirty="0"/>
              <a:t>“God is Judge” </a:t>
            </a:r>
            <a:r>
              <a:rPr lang="en-GB" dirty="0"/>
              <a:t>A Commentary on the book </a:t>
            </a:r>
            <a:r>
              <a:rPr lang="en-GB"/>
              <a:t>of Daniel by </a:t>
            </a:r>
            <a:r>
              <a:rPr lang="en-GB" b="1" dirty="0"/>
              <a:t>Bro. P </a:t>
            </a:r>
            <a:r>
              <a:rPr lang="en-GB" b="1" dirty="0" err="1"/>
              <a:t>Wyns</a:t>
            </a:r>
            <a:r>
              <a:rPr lang="en-GB" b="1" dirty="0"/>
              <a:t> Chapter 2 </a:t>
            </a:r>
            <a:r>
              <a:rPr lang="en-GB" b="1" i="1" dirty="0"/>
              <a:t>(pp27-33 </a:t>
            </a:r>
            <a:r>
              <a:rPr lang="en-GB" b="1" dirty="0"/>
              <a:t> </a:t>
            </a:r>
            <a:r>
              <a:rPr lang="en-GB" b="1" i="1" dirty="0"/>
              <a:t>(</a:t>
            </a:r>
            <a:r>
              <a:rPr lang="en-GB" b="1" i="1" dirty="0" err="1"/>
              <a:t>Biblaridion</a:t>
            </a:r>
            <a:r>
              <a:rPr lang="en-GB" b="1" i="1" dirty="0"/>
              <a:t> Media ABN48639769820) ISBN 978-0-9870808-0-6</a:t>
            </a:r>
            <a:endParaRPr lang="en-GB" b="1" dirty="0"/>
          </a:p>
          <a:p>
            <a:r>
              <a:rPr lang="en-GB" b="1" dirty="0"/>
              <a:t>Map courtesy of the Christadelphian</a:t>
            </a:r>
          </a:p>
          <a:p>
            <a:r>
              <a:rPr lang="en-GB" b="1" dirty="0"/>
              <a:t>All references /quotes from the KJV</a:t>
            </a:r>
          </a:p>
          <a:p>
            <a:endParaRPr lang="en-GB" b="1" dirty="0">
              <a:solidFill>
                <a:schemeClr val="tx1"/>
              </a:solidFill>
            </a:endParaRPr>
          </a:p>
          <a:p>
            <a:endParaRPr lang="en-GB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7348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BFC714-EB9B-40F8-B1C1-D5BE262875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1" y="730342"/>
            <a:ext cx="9601196" cy="859920"/>
          </a:xfrm>
        </p:spPr>
        <p:txBody>
          <a:bodyPr/>
          <a:lstStyle/>
          <a:p>
            <a:r>
              <a:rPr lang="en-GB" b="1" dirty="0">
                <a:solidFill>
                  <a:srgbClr val="CC6600"/>
                </a:solidFill>
              </a:rPr>
              <a:t>Introduction</a:t>
            </a:r>
            <a:r>
              <a:rPr lang="en-GB" b="1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32DE06-7F5E-4EF8-AD4C-10619602F3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1590263"/>
            <a:ext cx="9601196" cy="4706842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r>
              <a:rPr lang="en-GB" sz="2600" b="1" dirty="0"/>
              <a:t>The 2 previous presentations examined the structure of </a:t>
            </a:r>
            <a:r>
              <a:rPr lang="en-GB" sz="2600" b="1" dirty="0">
                <a:solidFill>
                  <a:srgbClr val="CC00CC"/>
                </a:solidFill>
              </a:rPr>
              <a:t>Daniel’s</a:t>
            </a:r>
            <a:r>
              <a:rPr lang="en-GB" sz="2600" b="1" dirty="0"/>
              <a:t> prophecy and the history of events that form the background to the words of his prophecy.</a:t>
            </a:r>
          </a:p>
          <a:p>
            <a:r>
              <a:rPr lang="en-GB" sz="2600" b="1" dirty="0"/>
              <a:t>In this and following presentations we will look at the 12 chapters that comprise this most fascinating prophecy.</a:t>
            </a:r>
          </a:p>
          <a:p>
            <a:r>
              <a:rPr lang="en-GB" sz="2600" b="1" dirty="0"/>
              <a:t>In presentation no. 1 we learned how </a:t>
            </a:r>
            <a:r>
              <a:rPr lang="en-GB" sz="2600" b="1" dirty="0">
                <a:solidFill>
                  <a:srgbClr val="0070C0"/>
                </a:solidFill>
              </a:rPr>
              <a:t>chapters 1-6 </a:t>
            </a:r>
            <a:r>
              <a:rPr lang="en-GB" sz="2600" b="1" dirty="0"/>
              <a:t>comprised </a:t>
            </a:r>
            <a:r>
              <a:rPr lang="en-GB" sz="2600" b="1" dirty="0">
                <a:solidFill>
                  <a:srgbClr val="0070C0"/>
                </a:solidFill>
              </a:rPr>
              <a:t>“court tales”</a:t>
            </a:r>
            <a:r>
              <a:rPr lang="en-GB" sz="2600" b="1" dirty="0"/>
              <a:t> and </a:t>
            </a:r>
            <a:r>
              <a:rPr lang="en-GB" sz="2600" b="1" dirty="0">
                <a:solidFill>
                  <a:srgbClr val="00CC00"/>
                </a:solidFill>
              </a:rPr>
              <a:t>chapters 7-12 “apocalyptic prophecies”.</a:t>
            </a:r>
          </a:p>
          <a:p>
            <a:r>
              <a:rPr lang="en-GB" sz="2600" b="1" dirty="0"/>
              <a:t>Although these chapters differ markedly in tone and content, the 2 aspects of the prophecy are not separate and unrelated to each other. Remember the number </a:t>
            </a:r>
            <a:r>
              <a:rPr lang="en-GB" sz="2600" b="1" dirty="0">
                <a:solidFill>
                  <a:srgbClr val="FF0000"/>
                </a:solidFill>
              </a:rPr>
              <a:t>“62” </a:t>
            </a:r>
            <a:r>
              <a:rPr lang="en-GB" sz="2600" b="1" dirty="0"/>
              <a:t>occurs in both </a:t>
            </a:r>
            <a:r>
              <a:rPr lang="en-GB" sz="2600" b="1" dirty="0">
                <a:solidFill>
                  <a:srgbClr val="0066FF"/>
                </a:solidFill>
              </a:rPr>
              <a:t>court tales </a:t>
            </a:r>
            <a:r>
              <a:rPr lang="en-GB" sz="2600" b="1" dirty="0"/>
              <a:t>and </a:t>
            </a:r>
            <a:r>
              <a:rPr lang="en-GB" sz="2600" b="1" dirty="0">
                <a:solidFill>
                  <a:srgbClr val="00CC00"/>
                </a:solidFill>
              </a:rPr>
              <a:t>apocalyptic prophecy. </a:t>
            </a:r>
            <a:r>
              <a:rPr lang="en-GB" sz="2600" b="1" dirty="0"/>
              <a:t>[see next slide as a reminder] </a:t>
            </a:r>
          </a:p>
          <a:p>
            <a:endParaRPr lang="en-GB" sz="2600" b="1" dirty="0"/>
          </a:p>
          <a:p>
            <a:pPr marL="0" indent="0">
              <a:buNone/>
            </a:pPr>
            <a:endParaRPr lang="en-GB" sz="2600" b="1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88551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6236C4-B3FB-4FE6-ACF6-E3AFFADACF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2197" y="574431"/>
            <a:ext cx="10424160" cy="593450"/>
          </a:xfrm>
        </p:spPr>
        <p:txBody>
          <a:bodyPr>
            <a:normAutofit fontScale="90000"/>
          </a:bodyPr>
          <a:lstStyle/>
          <a:p>
            <a:r>
              <a:rPr lang="en-GB" b="1" dirty="0">
                <a:solidFill>
                  <a:srgbClr val="CC6600"/>
                </a:solidFill>
              </a:rPr>
              <a:t>Theme patterns in Daniel – Scenario 2 (ch 1-12)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E5A92387-FE8D-4048-B392-D0431CA75F1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34800527"/>
              </p:ext>
            </p:extLst>
          </p:nvPr>
        </p:nvGraphicFramePr>
        <p:xfrm>
          <a:off x="436098" y="1167881"/>
          <a:ext cx="11268222" cy="55366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1360">
                  <a:extLst>
                    <a:ext uri="{9D8B030D-6E8A-4147-A177-3AD203B41FA5}">
                      <a16:colId xmlns:a16="http://schemas.microsoft.com/office/drawing/2014/main" val="142827546"/>
                    </a:ext>
                  </a:extLst>
                </a:gridCol>
                <a:gridCol w="1943689">
                  <a:extLst>
                    <a:ext uri="{9D8B030D-6E8A-4147-A177-3AD203B41FA5}">
                      <a16:colId xmlns:a16="http://schemas.microsoft.com/office/drawing/2014/main" val="2151453628"/>
                    </a:ext>
                  </a:extLst>
                </a:gridCol>
                <a:gridCol w="6074884">
                  <a:extLst>
                    <a:ext uri="{9D8B030D-6E8A-4147-A177-3AD203B41FA5}">
                      <a16:colId xmlns:a16="http://schemas.microsoft.com/office/drawing/2014/main" val="3851615591"/>
                    </a:ext>
                  </a:extLst>
                </a:gridCol>
                <a:gridCol w="2138289">
                  <a:extLst>
                    <a:ext uri="{9D8B030D-6E8A-4147-A177-3AD203B41FA5}">
                      <a16:colId xmlns:a16="http://schemas.microsoft.com/office/drawing/2014/main" val="1979489429"/>
                    </a:ext>
                  </a:extLst>
                </a:gridCol>
              </a:tblGrid>
              <a:tr h="674969">
                <a:tc>
                  <a:txBody>
                    <a:bodyPr/>
                    <a:lstStyle/>
                    <a:p>
                      <a:r>
                        <a:rPr lang="en-GB" b="0" dirty="0"/>
                        <a:t>chapter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Kings in chapter (s)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GB" dirty="0"/>
                        <a:t>Themes which repeat  </a:t>
                      </a:r>
                      <a:r>
                        <a:rPr lang="en-GB" dirty="0">
                          <a:highlight>
                            <a:srgbClr val="00CC00"/>
                          </a:highlight>
                        </a:rPr>
                        <a:t>A (demise), </a:t>
                      </a:r>
                      <a:r>
                        <a:rPr lang="en-GB" dirty="0">
                          <a:highlight>
                            <a:srgbClr val="0066FF"/>
                          </a:highlight>
                        </a:rPr>
                        <a:t>B (trial), </a:t>
                      </a:r>
                      <a:r>
                        <a:rPr lang="en-GB" dirty="0">
                          <a:highlight>
                            <a:srgbClr val="FF0000"/>
                          </a:highlight>
                        </a:rPr>
                        <a:t>C  (vision), </a:t>
                      </a:r>
                      <a:r>
                        <a:rPr lang="en-GB" dirty="0"/>
                        <a:t>designations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5210397"/>
                  </a:ext>
                </a:extLst>
              </a:tr>
              <a:tr h="629745">
                <a:tc>
                  <a:txBody>
                    <a:bodyPr/>
                    <a:lstStyle/>
                    <a:p>
                      <a:r>
                        <a:rPr lang="en-GB" b="0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1</a:t>
                      </a:r>
                    </a:p>
                    <a:p>
                      <a:r>
                        <a:rPr lang="en-GB" b="1" dirty="0">
                          <a:solidFill>
                            <a:schemeClr val="tx1"/>
                          </a:solidFill>
                          <a:highlight>
                            <a:srgbClr val="FFFF00"/>
                          </a:highlight>
                        </a:rPr>
                        <a:t>Hebrew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900" b="1" dirty="0"/>
                        <a:t>Nebuchadnezzar - Cyrus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AutoNum type="alphaUcPeriod"/>
                      </a:pPr>
                      <a:r>
                        <a:rPr lang="en-GB" b="1" dirty="0">
                          <a:solidFill>
                            <a:srgbClr val="00B050"/>
                          </a:solidFill>
                        </a:rPr>
                        <a:t>Demise of Judah</a:t>
                      </a:r>
                    </a:p>
                    <a:p>
                      <a:pPr marL="342900" indent="-342900">
                        <a:buAutoNum type="alphaUcPeriod"/>
                      </a:pPr>
                      <a:r>
                        <a:rPr lang="en-GB" b="1" dirty="0">
                          <a:solidFill>
                            <a:srgbClr val="0070C0"/>
                          </a:solidFill>
                        </a:rPr>
                        <a:t>Trial by diet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GB" b="1" i="1" dirty="0">
                          <a:highlight>
                            <a:srgbClr val="CC6600"/>
                          </a:highlight>
                        </a:rPr>
                        <a:t>Temple</a:t>
                      </a:r>
                      <a:r>
                        <a:rPr lang="en-GB" b="1" i="1" dirty="0"/>
                        <a:t> vessels removed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1779534"/>
                  </a:ext>
                </a:extLst>
              </a:tr>
              <a:tr h="1173616">
                <a:tc>
                  <a:txBody>
                    <a:bodyPr/>
                    <a:lstStyle/>
                    <a:p>
                      <a:r>
                        <a:rPr lang="en-GB" b="1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2-5</a:t>
                      </a:r>
                    </a:p>
                    <a:p>
                      <a:r>
                        <a:rPr lang="en-GB" b="1" dirty="0">
                          <a:solidFill>
                            <a:schemeClr val="tx1"/>
                          </a:solidFill>
                          <a:highlight>
                            <a:srgbClr val="FFFF00"/>
                          </a:highlight>
                        </a:rPr>
                        <a:t>Hebrew</a:t>
                      </a:r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 -</a:t>
                      </a:r>
                      <a:r>
                        <a:rPr lang="en-GB" b="1" dirty="0">
                          <a:solidFill>
                            <a:schemeClr val="tx1"/>
                          </a:solidFill>
                          <a:highlight>
                            <a:srgbClr val="00FFFF"/>
                          </a:highlight>
                        </a:rPr>
                        <a:t>Aramaic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900" b="1" dirty="0"/>
                        <a:t>Nebuchadnezzar – Belshazzar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GB" b="1" dirty="0">
                          <a:solidFill>
                            <a:srgbClr val="FF0000"/>
                          </a:solidFill>
                        </a:rPr>
                        <a:t>C. Vision of 4 empires (ch 2) Nebuchadnezzar’s dream</a:t>
                      </a:r>
                    </a:p>
                    <a:p>
                      <a:pPr marL="0" indent="0">
                        <a:buNone/>
                      </a:pPr>
                      <a:r>
                        <a:rPr lang="en-GB" b="1" dirty="0">
                          <a:solidFill>
                            <a:srgbClr val="0070C0"/>
                          </a:solidFill>
                        </a:rPr>
                        <a:t>B. Trial by fire (ch 3) S, M, &amp; A)</a:t>
                      </a:r>
                    </a:p>
                    <a:p>
                      <a:pPr marL="0" indent="0">
                        <a:buNone/>
                      </a:pPr>
                      <a:r>
                        <a:rPr lang="en-GB" b="1" dirty="0">
                          <a:solidFill>
                            <a:srgbClr val="00B050"/>
                          </a:solidFill>
                        </a:rPr>
                        <a:t>A. Demise of Babylon (ch 4/5)                             </a:t>
                      </a:r>
                      <a:r>
                        <a:rPr lang="en-GB" sz="2000" b="1" dirty="0"/>
                        <a:t>(62 years)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en-GB" b="1" i="1" dirty="0"/>
                    </a:p>
                    <a:p>
                      <a:pPr marL="0" indent="0">
                        <a:buNone/>
                      </a:pPr>
                      <a:r>
                        <a:rPr lang="en-GB" b="1" i="1" dirty="0">
                          <a:highlight>
                            <a:srgbClr val="CC6600"/>
                          </a:highlight>
                        </a:rPr>
                        <a:t>Temple</a:t>
                      </a:r>
                      <a:r>
                        <a:rPr lang="en-GB" b="1" i="1" dirty="0"/>
                        <a:t> burned</a:t>
                      </a:r>
                    </a:p>
                    <a:p>
                      <a:pPr marL="0" indent="0">
                        <a:buNone/>
                      </a:pPr>
                      <a:r>
                        <a:rPr lang="en-GB" b="1" i="1" dirty="0"/>
                        <a:t>Vessels defiled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2742229"/>
                  </a:ext>
                </a:extLst>
              </a:tr>
              <a:tr h="618716">
                <a:tc>
                  <a:txBody>
                    <a:bodyPr/>
                    <a:lstStyle/>
                    <a:p>
                      <a:r>
                        <a:rPr lang="en-GB" b="1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6 </a:t>
                      </a:r>
                    </a:p>
                    <a:p>
                      <a:r>
                        <a:rPr lang="en-GB" b="1" dirty="0">
                          <a:solidFill>
                            <a:schemeClr val="tx1"/>
                          </a:solidFill>
                          <a:highlight>
                            <a:srgbClr val="00FFFF"/>
                          </a:highlight>
                        </a:rPr>
                        <a:t>Aramaic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900" b="1" dirty="0"/>
                        <a:t>Darius- Cyrus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b="1" dirty="0">
                          <a:solidFill>
                            <a:srgbClr val="0070C0"/>
                          </a:solidFill>
                        </a:rPr>
                        <a:t>B. Trial of Daniel in Persia (Lion’s den)                        </a:t>
                      </a:r>
                      <a:r>
                        <a:rPr lang="en-GB" dirty="0"/>
                        <a:t>                                                                                        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b="1" i="1" dirty="0">
                          <a:highlight>
                            <a:srgbClr val="CC6600"/>
                          </a:highlight>
                        </a:rPr>
                        <a:t>Temple </a:t>
                      </a:r>
                      <a:r>
                        <a:rPr lang="en-GB" b="1" i="1" dirty="0"/>
                        <a:t>fortunes restored?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9565884"/>
                  </a:ext>
                </a:extLst>
              </a:tr>
              <a:tr h="1173616">
                <a:tc>
                  <a:txBody>
                    <a:bodyPr/>
                    <a:lstStyle/>
                    <a:p>
                      <a:r>
                        <a:rPr lang="en-GB" b="1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7-9</a:t>
                      </a:r>
                    </a:p>
                    <a:p>
                      <a:r>
                        <a:rPr lang="en-GB" b="1" dirty="0">
                          <a:solidFill>
                            <a:schemeClr val="tx1"/>
                          </a:solidFill>
                          <a:highlight>
                            <a:srgbClr val="00FFFF"/>
                          </a:highlight>
                        </a:rPr>
                        <a:t>Aramaic</a:t>
                      </a:r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 -</a:t>
                      </a:r>
                      <a:r>
                        <a:rPr lang="en-GB" b="1" dirty="0">
                          <a:solidFill>
                            <a:schemeClr val="tx1"/>
                          </a:solidFill>
                          <a:highlight>
                            <a:srgbClr val="FFFF00"/>
                          </a:highlight>
                        </a:rPr>
                        <a:t>Hebrew</a:t>
                      </a:r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900" b="1" dirty="0"/>
                        <a:t>Belshazzar - Darius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1" dirty="0">
                          <a:solidFill>
                            <a:srgbClr val="FF0000"/>
                          </a:solidFill>
                        </a:rPr>
                        <a:t>C. Vision of 4 empires (ch 7) wild beasts                       </a:t>
                      </a:r>
                      <a:endParaRPr lang="en-GB" dirty="0"/>
                    </a:p>
                    <a:p>
                      <a:pPr marL="342900" indent="-342900">
                        <a:buAutoNum type="alphaUcPeriod"/>
                      </a:pPr>
                      <a:r>
                        <a:rPr lang="en-GB" b="1" dirty="0">
                          <a:solidFill>
                            <a:srgbClr val="00B050"/>
                          </a:solidFill>
                        </a:rPr>
                        <a:t>Demise of Persia rise of Greece (ch 8) beasts        </a:t>
                      </a:r>
                      <a:endParaRPr lang="en-GB" dirty="0"/>
                    </a:p>
                    <a:p>
                      <a:pPr marL="342900" indent="-342900">
                        <a:buAutoNum type="alphaUcPeriod"/>
                      </a:pPr>
                      <a:r>
                        <a:rPr lang="en-GB" b="1" dirty="0">
                          <a:solidFill>
                            <a:srgbClr val="0070C0"/>
                          </a:solidFill>
                        </a:rPr>
                        <a:t>Trial of God’s people in the land (ch 9) 70x7 </a:t>
                      </a:r>
                      <a:r>
                        <a:rPr lang="en-GB" sz="2000" b="1" dirty="0"/>
                        <a:t>(62 weeks)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en-GB" b="1" i="1" dirty="0"/>
                    </a:p>
                    <a:p>
                      <a:pPr marL="0" indent="0">
                        <a:buNone/>
                      </a:pPr>
                      <a:endParaRPr lang="en-GB" b="1" i="1" dirty="0"/>
                    </a:p>
                    <a:p>
                      <a:pPr marL="0" indent="0">
                        <a:buNone/>
                      </a:pPr>
                      <a:r>
                        <a:rPr lang="en-GB" b="1" i="1" dirty="0">
                          <a:highlight>
                            <a:srgbClr val="CC6600"/>
                          </a:highlight>
                        </a:rPr>
                        <a:t>Temple</a:t>
                      </a:r>
                      <a:r>
                        <a:rPr lang="en-GB" b="1" i="1" dirty="0"/>
                        <a:t> desecrated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3787633"/>
                  </a:ext>
                </a:extLst>
              </a:tr>
              <a:tr h="1116367">
                <a:tc>
                  <a:txBody>
                    <a:bodyPr/>
                    <a:lstStyle/>
                    <a:p>
                      <a:r>
                        <a:rPr lang="en-GB" b="1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10-12</a:t>
                      </a:r>
                    </a:p>
                    <a:p>
                      <a:r>
                        <a:rPr lang="en-GB" b="1" dirty="0">
                          <a:solidFill>
                            <a:schemeClr val="tx1"/>
                          </a:solidFill>
                          <a:highlight>
                            <a:srgbClr val="FFFF00"/>
                          </a:highlight>
                        </a:rPr>
                        <a:t>Hebrew</a:t>
                      </a:r>
                      <a:endParaRPr lang="en-GB" dirty="0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900" b="1" dirty="0"/>
                        <a:t>Cyrus - Darius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1" dirty="0">
                          <a:solidFill>
                            <a:srgbClr val="FF0000"/>
                          </a:solidFill>
                        </a:rPr>
                        <a:t>C. 21 year delay explained to Daniel (ch 10)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lphaUcPeriod"/>
                        <a:tabLst/>
                        <a:defRPr/>
                      </a:pPr>
                      <a:r>
                        <a:rPr lang="en-GB" b="1" dirty="0">
                          <a:solidFill>
                            <a:srgbClr val="00B050"/>
                          </a:solidFill>
                        </a:rPr>
                        <a:t>Demise of King of the North in Israel (ch 11)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lphaUcPeriod"/>
                        <a:tabLst/>
                        <a:defRPr/>
                      </a:pPr>
                      <a:r>
                        <a:rPr lang="en-GB" b="1" dirty="0">
                          <a:solidFill>
                            <a:srgbClr val="0070C0"/>
                          </a:solidFill>
                        </a:rPr>
                        <a:t>Trial of God’s people [&amp; conclusion of all matters] (ch12)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1" i="1" dirty="0"/>
                        <a:t>True </a:t>
                      </a:r>
                      <a:r>
                        <a:rPr lang="en-GB" b="1" i="1" dirty="0">
                          <a:highlight>
                            <a:srgbClr val="CC6600"/>
                          </a:highlight>
                        </a:rPr>
                        <a:t>Temple</a:t>
                      </a:r>
                      <a:r>
                        <a:rPr lang="en-GB" b="1" i="1" dirty="0"/>
                        <a:t> revealed = resurrected saints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459177"/>
                  </a:ext>
                </a:extLst>
              </a:tr>
            </a:tbl>
          </a:graphicData>
        </a:graphic>
      </p:graphicFrame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9A1F68B5-C750-41A5-A2DA-0C27CFDE5ACD}"/>
              </a:ext>
            </a:extLst>
          </p:cNvPr>
          <p:cNvCxnSpPr/>
          <p:nvPr/>
        </p:nvCxnSpPr>
        <p:spPr>
          <a:xfrm>
            <a:off x="8848579" y="3429000"/>
            <a:ext cx="0" cy="1519311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04916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B0848-76DE-4CF4-9C39-433982834B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682487"/>
            <a:ext cx="10972800" cy="806911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rgbClr val="CC6600"/>
                </a:solidFill>
              </a:rPr>
              <a:t>Daniel chapter 1: Trial by diet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D5E06B-6C71-49D6-A041-7337195CD7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1489398"/>
            <a:ext cx="9601196" cy="4759002"/>
          </a:xfrm>
          <a:solidFill>
            <a:schemeClr val="bg1"/>
          </a:solidFill>
        </p:spPr>
        <p:txBody>
          <a:bodyPr>
            <a:normAutofit fontScale="85000" lnSpcReduction="20000"/>
          </a:bodyPr>
          <a:lstStyle/>
          <a:p>
            <a:r>
              <a:rPr lang="en-GB" b="1" dirty="0"/>
              <a:t>The opening chapter of Daniel can be summarised as follows :-</a:t>
            </a:r>
          </a:p>
          <a:p>
            <a:pPr lvl="1"/>
            <a:r>
              <a:rPr lang="en-GB" b="1" dirty="0">
                <a:solidFill>
                  <a:srgbClr val="0066FF"/>
                </a:solidFill>
              </a:rPr>
              <a:t>Nebuchadnezzar</a:t>
            </a:r>
            <a:r>
              <a:rPr lang="en-GB" b="1" dirty="0"/>
              <a:t> besieged Jerusalem in the 3</a:t>
            </a:r>
            <a:r>
              <a:rPr lang="en-GB" b="1" baseline="30000" dirty="0"/>
              <a:t>rd</a:t>
            </a:r>
            <a:r>
              <a:rPr lang="en-GB" b="1" dirty="0"/>
              <a:t> year of </a:t>
            </a:r>
            <a:r>
              <a:rPr lang="en-GB" b="1" dirty="0">
                <a:solidFill>
                  <a:srgbClr val="FFC000"/>
                </a:solidFill>
              </a:rPr>
              <a:t>Jehoiakim</a:t>
            </a:r>
            <a:r>
              <a:rPr lang="en-GB" b="1" dirty="0"/>
              <a:t> (</a:t>
            </a:r>
            <a:r>
              <a:rPr lang="en-GB" b="1" dirty="0">
                <a:solidFill>
                  <a:srgbClr val="FF0000"/>
                </a:solidFill>
              </a:rPr>
              <a:t>605 </a:t>
            </a:r>
            <a:r>
              <a:rPr lang="en-GB" b="1" dirty="0" err="1">
                <a:solidFill>
                  <a:srgbClr val="FF0000"/>
                </a:solidFill>
              </a:rPr>
              <a:t>bc</a:t>
            </a:r>
            <a:r>
              <a:rPr lang="en-GB" b="1" dirty="0"/>
              <a:t>). God delivered </a:t>
            </a:r>
            <a:r>
              <a:rPr lang="en-GB" b="1" dirty="0">
                <a:solidFill>
                  <a:srgbClr val="FFC000"/>
                </a:solidFill>
              </a:rPr>
              <a:t>Jehoiakim</a:t>
            </a:r>
            <a:r>
              <a:rPr lang="en-GB" b="1" dirty="0"/>
              <a:t> into </a:t>
            </a:r>
            <a:r>
              <a:rPr lang="en-GB" b="1" dirty="0">
                <a:solidFill>
                  <a:srgbClr val="0066FF"/>
                </a:solidFill>
              </a:rPr>
              <a:t>Nebuchadnezzar’s</a:t>
            </a:r>
            <a:r>
              <a:rPr lang="en-GB" b="1" dirty="0"/>
              <a:t> hand and part of the Temple vessels were taken to </a:t>
            </a:r>
            <a:r>
              <a:rPr lang="en-GB" b="1" dirty="0">
                <a:solidFill>
                  <a:srgbClr val="0066FF"/>
                </a:solidFill>
              </a:rPr>
              <a:t>Babylon.</a:t>
            </a:r>
          </a:p>
          <a:p>
            <a:pPr lvl="1"/>
            <a:r>
              <a:rPr lang="en-GB" b="1" dirty="0">
                <a:solidFill>
                  <a:srgbClr val="0066FF"/>
                </a:solidFill>
              </a:rPr>
              <a:t>Nebuchadnezzar</a:t>
            </a:r>
            <a:r>
              <a:rPr lang="en-GB" b="1" dirty="0"/>
              <a:t> instructed his master of eunuchs </a:t>
            </a:r>
            <a:r>
              <a:rPr lang="en-GB" b="1" dirty="0">
                <a:solidFill>
                  <a:srgbClr val="0066FF"/>
                </a:solidFill>
              </a:rPr>
              <a:t>Ashpenaz</a:t>
            </a:r>
            <a:r>
              <a:rPr lang="en-GB" b="1" dirty="0"/>
              <a:t> to select young men from the royal household who would undergo a 3 year course of instruction in the wisdom of the </a:t>
            </a:r>
            <a:r>
              <a:rPr lang="en-GB" b="1" dirty="0">
                <a:solidFill>
                  <a:srgbClr val="0066FF"/>
                </a:solidFill>
              </a:rPr>
              <a:t>Chaldeans.</a:t>
            </a:r>
          </a:p>
          <a:p>
            <a:pPr lvl="1"/>
            <a:r>
              <a:rPr lang="en-GB" b="1" dirty="0">
                <a:solidFill>
                  <a:srgbClr val="CC00CC"/>
                </a:solidFill>
              </a:rPr>
              <a:t>Daniel</a:t>
            </a:r>
            <a:r>
              <a:rPr lang="en-GB" b="1" dirty="0"/>
              <a:t> and his three friends were carried away to </a:t>
            </a:r>
            <a:r>
              <a:rPr lang="en-GB" b="1" dirty="0">
                <a:solidFill>
                  <a:srgbClr val="0066FF"/>
                </a:solidFill>
              </a:rPr>
              <a:t>Babylon</a:t>
            </a:r>
            <a:r>
              <a:rPr lang="en-GB" b="1" dirty="0"/>
              <a:t> at this time (context seems to infer this) and undertook this 3 year course of instruction (at which they excelled). On completion  they were presented to </a:t>
            </a:r>
            <a:r>
              <a:rPr lang="en-GB" b="1" dirty="0">
                <a:solidFill>
                  <a:srgbClr val="0066FF"/>
                </a:solidFill>
              </a:rPr>
              <a:t>Nebuchadnezzar</a:t>
            </a:r>
          </a:p>
          <a:p>
            <a:pPr lvl="1"/>
            <a:r>
              <a:rPr lang="en-GB" b="1" dirty="0"/>
              <a:t>Early in their captivity, they requested that they should be allowed to eat a vegetarian diet, rather than the meat based diet required by </a:t>
            </a:r>
            <a:r>
              <a:rPr lang="en-GB" b="1" dirty="0">
                <a:solidFill>
                  <a:srgbClr val="0066FF"/>
                </a:solidFill>
              </a:rPr>
              <a:t>Nebuchadnezzar</a:t>
            </a:r>
            <a:r>
              <a:rPr lang="en-GB" b="1" dirty="0"/>
              <a:t> – this was for a number of reasons, one of which was observance of the Law of Moses</a:t>
            </a:r>
          </a:p>
          <a:p>
            <a:pPr lvl="1"/>
            <a:r>
              <a:rPr lang="en-GB" b="1" dirty="0"/>
              <a:t>Following a successful 10 day trial of a water and pulse diet, their request was approved and it is apparent from the text that throughout the 3 years period of instruction, </a:t>
            </a:r>
            <a:r>
              <a:rPr lang="en-GB" b="1" dirty="0">
                <a:solidFill>
                  <a:srgbClr val="CC00CC"/>
                </a:solidFill>
              </a:rPr>
              <a:t>Daniel</a:t>
            </a:r>
            <a:r>
              <a:rPr lang="en-GB" b="1" dirty="0"/>
              <a:t> and his three friends were exemplary students and were blessed by God</a:t>
            </a:r>
          </a:p>
          <a:p>
            <a:pPr lvl="1"/>
            <a:r>
              <a:rPr lang="en-GB" b="1" dirty="0"/>
              <a:t>Finally, we are told that </a:t>
            </a:r>
            <a:r>
              <a:rPr lang="en-GB" b="1" dirty="0">
                <a:solidFill>
                  <a:srgbClr val="CC00CC"/>
                </a:solidFill>
              </a:rPr>
              <a:t>Daniel </a:t>
            </a:r>
            <a:r>
              <a:rPr lang="en-GB" b="1" dirty="0"/>
              <a:t>continued until the 1</a:t>
            </a:r>
            <a:r>
              <a:rPr lang="en-GB" b="1" baseline="30000" dirty="0"/>
              <a:t>st</a:t>
            </a:r>
            <a:r>
              <a:rPr lang="en-GB" b="1" dirty="0"/>
              <a:t> year of </a:t>
            </a:r>
            <a:r>
              <a:rPr lang="en-GB" b="1" dirty="0">
                <a:solidFill>
                  <a:srgbClr val="00CCFF"/>
                </a:solidFill>
              </a:rPr>
              <a:t>Cyrus</a:t>
            </a:r>
            <a:r>
              <a:rPr lang="en-GB" b="1" dirty="0"/>
              <a:t> (</a:t>
            </a:r>
            <a:r>
              <a:rPr lang="en-GB" b="1" dirty="0">
                <a:solidFill>
                  <a:srgbClr val="FF0000"/>
                </a:solidFill>
              </a:rPr>
              <a:t>539 bc</a:t>
            </a:r>
            <a:r>
              <a:rPr lang="en-GB" b="1" dirty="0"/>
              <a:t>, i.e. 1</a:t>
            </a:r>
            <a:r>
              <a:rPr lang="en-GB" b="1" baseline="30000" dirty="0"/>
              <a:t>st</a:t>
            </a:r>
            <a:r>
              <a:rPr lang="en-GB" b="1" dirty="0"/>
              <a:t> year  </a:t>
            </a:r>
            <a:r>
              <a:rPr lang="en-GB" b="1" dirty="0">
                <a:solidFill>
                  <a:srgbClr val="00CCFF"/>
                </a:solidFill>
              </a:rPr>
              <a:t>Cyrus</a:t>
            </a:r>
            <a:r>
              <a:rPr lang="en-GB" b="1" dirty="0"/>
              <a:t> ruled Babylon)  - a prophetic term of 66 years </a:t>
            </a:r>
          </a:p>
        </p:txBody>
      </p:sp>
    </p:spTree>
    <p:extLst>
      <p:ext uri="{BB962C8B-B14F-4D97-AF65-F5344CB8AC3E}">
        <p14:creationId xmlns:p14="http://schemas.microsoft.com/office/powerpoint/2010/main" val="5913820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60ED32-6D20-4257-903C-868FD9C660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655320"/>
            <a:ext cx="9601196" cy="1905000"/>
          </a:xfrm>
        </p:spPr>
        <p:txBody>
          <a:bodyPr>
            <a:normAutofit fontScale="90000"/>
          </a:bodyPr>
          <a:lstStyle/>
          <a:p>
            <a:r>
              <a:rPr lang="en-GB" b="1" i="1" dirty="0"/>
              <a:t> </a:t>
            </a:r>
            <a:br>
              <a:rPr lang="en-GB" b="1" i="1" dirty="0"/>
            </a:br>
            <a:r>
              <a:rPr lang="en-GB" sz="3600" b="1" i="1" dirty="0">
                <a:solidFill>
                  <a:srgbClr val="CC6600"/>
                </a:solidFill>
              </a:rPr>
              <a:t>“In the third year of the reign of Jehoiakim king of Judah came Nebuchadnezzar king of Babylon unto Jerusalem, and besieged it”. </a:t>
            </a:r>
            <a:r>
              <a:rPr lang="en-GB" sz="3100" dirty="0">
                <a:solidFill>
                  <a:srgbClr val="CC6600"/>
                </a:solidFill>
              </a:rPr>
              <a:t>(Dan 1.1 KJV)</a:t>
            </a:r>
            <a:br>
              <a:rPr lang="en-GB" sz="3100" dirty="0">
                <a:solidFill>
                  <a:srgbClr val="CC6600"/>
                </a:solidFill>
              </a:rPr>
            </a:br>
            <a:br>
              <a:rPr lang="en-GB" b="1" i="1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1762E1-DDD8-4C50-83F1-8740D5A323B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b="1" i="1" dirty="0"/>
              <a:t>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7EFFD0-3588-44EC-A2EC-E6DF581B84F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/>
              <a:t> </a:t>
            </a:r>
            <a:r>
              <a:rPr lang="en-GB" b="1" dirty="0">
                <a:solidFill>
                  <a:srgbClr val="0099FF"/>
                </a:solidFill>
              </a:rPr>
              <a:t>Nebuchadnezzar’s</a:t>
            </a:r>
            <a:r>
              <a:rPr lang="en-GB" b="1" dirty="0"/>
              <a:t> siege of </a:t>
            </a:r>
            <a:r>
              <a:rPr lang="en-GB" b="1" dirty="0">
                <a:solidFill>
                  <a:srgbClr val="FFC000"/>
                </a:solidFill>
              </a:rPr>
              <a:t>Jerusalem</a:t>
            </a:r>
            <a:r>
              <a:rPr lang="en-GB" b="1" dirty="0"/>
              <a:t> must have occurred shortly after </a:t>
            </a:r>
            <a:r>
              <a:rPr lang="en-GB" b="1" dirty="0">
                <a:solidFill>
                  <a:srgbClr val="0099FF"/>
                </a:solidFill>
              </a:rPr>
              <a:t>Nebuchadnezzar</a:t>
            </a:r>
            <a:r>
              <a:rPr lang="en-GB" b="1" dirty="0"/>
              <a:t> defeated </a:t>
            </a:r>
            <a:r>
              <a:rPr lang="en-GB" b="1" dirty="0">
                <a:solidFill>
                  <a:srgbClr val="00CC00"/>
                </a:solidFill>
              </a:rPr>
              <a:t>Pharaoh Necho </a:t>
            </a:r>
            <a:r>
              <a:rPr lang="en-GB" b="1" dirty="0"/>
              <a:t>at Carchemish in </a:t>
            </a:r>
            <a:r>
              <a:rPr lang="en-GB" b="1" dirty="0">
                <a:solidFill>
                  <a:srgbClr val="FF0000"/>
                </a:solidFill>
              </a:rPr>
              <a:t>605 </a:t>
            </a:r>
            <a:r>
              <a:rPr lang="en-GB" b="1" dirty="0" err="1">
                <a:solidFill>
                  <a:srgbClr val="FF0000"/>
                </a:solidFill>
              </a:rPr>
              <a:t>bc</a:t>
            </a:r>
            <a:r>
              <a:rPr lang="en-GB" b="1" dirty="0">
                <a:solidFill>
                  <a:srgbClr val="FF0000"/>
                </a:solidFill>
              </a:rPr>
              <a:t> </a:t>
            </a:r>
          </a:p>
          <a:p>
            <a:r>
              <a:rPr lang="en-GB" b="1" dirty="0"/>
              <a:t>There is no confirmation of this in any secular record</a:t>
            </a:r>
          </a:p>
          <a:p>
            <a:r>
              <a:rPr lang="en-GB" b="1" dirty="0"/>
              <a:t>The Bible acts as the only extant historical record</a:t>
            </a:r>
          </a:p>
          <a:p>
            <a:endParaRPr lang="en-GB" dirty="0"/>
          </a:p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238D0E3-26A9-4FD6-ABCC-F9583B6AE9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639" t="15252" r="13493" b="14007"/>
          <a:stretch/>
        </p:blipFill>
        <p:spPr>
          <a:xfrm rot="16200000">
            <a:off x="2107279" y="1869727"/>
            <a:ext cx="3133724" cy="4691314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7AB8D4C9-ABB9-4535-9E0E-B88C967956F2}"/>
              </a:ext>
            </a:extLst>
          </p:cNvPr>
          <p:cNvCxnSpPr/>
          <p:nvPr/>
        </p:nvCxnSpPr>
        <p:spPr>
          <a:xfrm flipH="1">
            <a:off x="3600450" y="2819400"/>
            <a:ext cx="4800600" cy="1478281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C5BCEF7-632C-441E-BC6C-5D12903B22EB}"/>
              </a:ext>
            </a:extLst>
          </p:cNvPr>
          <p:cNvCxnSpPr/>
          <p:nvPr/>
        </p:nvCxnSpPr>
        <p:spPr>
          <a:xfrm flipH="1" flipV="1">
            <a:off x="3657600" y="3429000"/>
            <a:ext cx="2924175" cy="36195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15983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E559F7-7ECF-4F57-AB7D-A1C12BFA16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1" y="677332"/>
            <a:ext cx="9601196" cy="1303867"/>
          </a:xfrm>
        </p:spPr>
        <p:txBody>
          <a:bodyPr/>
          <a:lstStyle/>
          <a:p>
            <a:r>
              <a:rPr lang="en-GB" b="1" dirty="0">
                <a:solidFill>
                  <a:srgbClr val="CC6600"/>
                </a:solidFill>
              </a:rPr>
              <a:t>Daniel &amp; his friends – eunuchs or not?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B7A5E6-4D0A-46DA-9F72-2AA94DEDAC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1828800"/>
            <a:ext cx="9601196" cy="4351868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r>
              <a:rPr lang="en-GB" b="1" dirty="0">
                <a:solidFill>
                  <a:srgbClr val="CC00CC"/>
                </a:solidFill>
              </a:rPr>
              <a:t>Daniel</a:t>
            </a:r>
            <a:r>
              <a:rPr lang="en-GB" b="1" dirty="0"/>
              <a:t> and his friends were of royal descent and young men [probably in their teens]</a:t>
            </a:r>
          </a:p>
          <a:p>
            <a:r>
              <a:rPr lang="en-GB" b="1" dirty="0"/>
              <a:t>It is often inferred that they were castrated, but we also read that they were </a:t>
            </a:r>
            <a:r>
              <a:rPr lang="en-GB" b="1" dirty="0">
                <a:solidFill>
                  <a:srgbClr val="CC00CC"/>
                </a:solidFill>
              </a:rPr>
              <a:t>“</a:t>
            </a:r>
            <a:r>
              <a:rPr lang="en-GB" b="1" i="1" dirty="0">
                <a:solidFill>
                  <a:srgbClr val="CC00CC"/>
                </a:solidFill>
              </a:rPr>
              <a:t>without blemish</a:t>
            </a:r>
            <a:r>
              <a:rPr lang="en-GB" b="1" dirty="0">
                <a:solidFill>
                  <a:srgbClr val="CC00CC"/>
                </a:solidFill>
              </a:rPr>
              <a:t>” </a:t>
            </a:r>
            <a:r>
              <a:rPr lang="en-GB" b="1" dirty="0"/>
              <a:t>[Dan 1.4] i.e. complete or whole, so evidence is not totally conclusive here for castration.</a:t>
            </a:r>
          </a:p>
          <a:p>
            <a:r>
              <a:rPr lang="en-GB" b="1" dirty="0"/>
              <a:t>The prophet </a:t>
            </a:r>
            <a:r>
              <a:rPr lang="en-GB" b="1" dirty="0">
                <a:solidFill>
                  <a:srgbClr val="FFC000"/>
                </a:solidFill>
              </a:rPr>
              <a:t>Isaiah</a:t>
            </a:r>
            <a:r>
              <a:rPr lang="en-GB" b="1" dirty="0"/>
              <a:t> warned </a:t>
            </a:r>
            <a:r>
              <a:rPr lang="en-GB" b="1" dirty="0">
                <a:solidFill>
                  <a:srgbClr val="FFC000"/>
                </a:solidFill>
              </a:rPr>
              <a:t>Hezekiah </a:t>
            </a:r>
            <a:r>
              <a:rPr lang="en-GB" b="1" dirty="0"/>
              <a:t>that some of his sons would become eunuchs in the palace of the </a:t>
            </a:r>
            <a:r>
              <a:rPr lang="en-GB" b="1" dirty="0">
                <a:solidFill>
                  <a:srgbClr val="0099FF"/>
                </a:solidFill>
              </a:rPr>
              <a:t>King of Babylon </a:t>
            </a:r>
            <a:r>
              <a:rPr lang="en-GB" b="1" dirty="0"/>
              <a:t>[Is 39.7] as some almost certainly were – was this the fate of </a:t>
            </a:r>
            <a:r>
              <a:rPr lang="en-GB" b="1" dirty="0">
                <a:solidFill>
                  <a:srgbClr val="CC00CC"/>
                </a:solidFill>
              </a:rPr>
              <a:t>Daniel</a:t>
            </a:r>
            <a:r>
              <a:rPr lang="en-GB" b="1" dirty="0"/>
              <a:t> and his three friends?</a:t>
            </a:r>
          </a:p>
          <a:p>
            <a:r>
              <a:rPr lang="en-GB" b="1" dirty="0"/>
              <a:t>N.B. - If </a:t>
            </a:r>
            <a:r>
              <a:rPr lang="en-GB" b="1" dirty="0">
                <a:solidFill>
                  <a:srgbClr val="CC00CC"/>
                </a:solidFill>
              </a:rPr>
              <a:t>Daniel</a:t>
            </a:r>
            <a:r>
              <a:rPr lang="en-GB" b="1" dirty="0"/>
              <a:t> and his three friends were castrated, this would exclude them from the congregation of the Lord [Deut 23.1] </a:t>
            </a:r>
          </a:p>
        </p:txBody>
      </p:sp>
    </p:spTree>
    <p:extLst>
      <p:ext uri="{BB962C8B-B14F-4D97-AF65-F5344CB8AC3E}">
        <p14:creationId xmlns:p14="http://schemas.microsoft.com/office/powerpoint/2010/main" val="16629054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ED3A5A-2745-4AB4-9BDB-5681F9CEB6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648757"/>
            <a:ext cx="9601196" cy="894293"/>
          </a:xfrm>
        </p:spPr>
        <p:txBody>
          <a:bodyPr/>
          <a:lstStyle/>
          <a:p>
            <a:r>
              <a:rPr lang="en-GB" b="1" dirty="0">
                <a:solidFill>
                  <a:srgbClr val="CC6600"/>
                </a:solidFill>
              </a:rPr>
              <a:t>Trial by diet -</a:t>
            </a:r>
            <a:r>
              <a:rPr lang="en-GB" b="1" i="1" dirty="0">
                <a:solidFill>
                  <a:srgbClr val="CC6600"/>
                </a:solidFill>
              </a:rPr>
              <a:t>(favour &amp; goodwill)</a:t>
            </a:r>
            <a:endParaRPr lang="en-GB" b="1" dirty="0">
              <a:solidFill>
                <a:srgbClr val="CC66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4CC666-A255-417E-ADB6-34B597FA84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98448" y="1543050"/>
            <a:ext cx="9735312" cy="4583430"/>
          </a:xfrm>
          <a:solidFill>
            <a:schemeClr val="bg1"/>
          </a:solidFill>
        </p:spPr>
        <p:txBody>
          <a:bodyPr>
            <a:normAutofit fontScale="92500"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GB" b="1" dirty="0">
                <a:solidFill>
                  <a:srgbClr val="CC00CC"/>
                </a:solidFill>
              </a:rPr>
              <a:t>Daniel’s</a:t>
            </a:r>
            <a:r>
              <a:rPr lang="en-GB" b="1" dirty="0"/>
              <a:t> refusal to eat the diet he was required to partake of in </a:t>
            </a:r>
            <a:r>
              <a:rPr lang="en-GB" b="1" dirty="0">
                <a:solidFill>
                  <a:srgbClr val="0099FF"/>
                </a:solidFill>
              </a:rPr>
              <a:t>Babylon</a:t>
            </a:r>
            <a:r>
              <a:rPr lang="en-GB" b="1" dirty="0"/>
              <a:t> is usually ascribed to his desire to adhere to the Mosaic code as a man of faith.</a:t>
            </a:r>
          </a:p>
          <a:p>
            <a:pPr marL="457200" indent="-457200">
              <a:buFont typeface="+mj-lt"/>
              <a:buAutoNum type="arabicPeriod"/>
            </a:pPr>
            <a:r>
              <a:rPr lang="en-GB" b="1" dirty="0"/>
              <a:t>This was doubtless a strong motivation, but maybe </a:t>
            </a:r>
            <a:r>
              <a:rPr lang="en-GB" b="1" u="sng" dirty="0">
                <a:solidFill>
                  <a:srgbClr val="CC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 masks a deeper realisation</a:t>
            </a:r>
            <a:r>
              <a:rPr lang="en-GB" b="1" u="sng" dirty="0"/>
              <a:t> </a:t>
            </a:r>
            <a:r>
              <a:rPr lang="en-GB" b="1" dirty="0"/>
              <a:t>in </a:t>
            </a:r>
            <a:r>
              <a:rPr lang="en-GB" b="1" dirty="0">
                <a:solidFill>
                  <a:srgbClr val="CC00CC"/>
                </a:solidFill>
              </a:rPr>
              <a:t>Daniel’s </a:t>
            </a:r>
            <a:r>
              <a:rPr lang="en-GB" b="1" dirty="0">
                <a:solidFill>
                  <a:schemeClr val="tx1"/>
                </a:solidFill>
              </a:rPr>
              <a:t>mind…… m</a:t>
            </a:r>
            <a:r>
              <a:rPr lang="en-GB" b="1" dirty="0"/>
              <a:t>ore than just pure Mosaic observance but </a:t>
            </a:r>
            <a:r>
              <a:rPr lang="en-GB" b="1" u="sng" dirty="0">
                <a:solidFill>
                  <a:srgbClr val="CC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loyalty to the covenant relationship established at Sinai.</a:t>
            </a:r>
          </a:p>
          <a:p>
            <a:pPr marL="457200" indent="-457200">
              <a:buFont typeface="+mj-lt"/>
              <a:buAutoNum type="arabicPeriod"/>
            </a:pPr>
            <a:r>
              <a:rPr lang="en-GB" b="1" dirty="0"/>
              <a:t>Evidence for this assertion is in the text of Dan 1.9 </a:t>
            </a:r>
            <a:r>
              <a:rPr lang="en-GB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</a:t>
            </a:r>
            <a:r>
              <a:rPr lang="en-GB" b="1" i="1" dirty="0">
                <a:solidFill>
                  <a:srgbClr val="C00000"/>
                </a:solidFill>
              </a:rPr>
              <a:t>God had brought Daniel into the favour and goodwill of the chief of the Eunuchs”</a:t>
            </a:r>
            <a:r>
              <a:rPr lang="en-GB" b="1" dirty="0">
                <a:solidFill>
                  <a:srgbClr val="C00000"/>
                </a:solidFill>
              </a:rPr>
              <a:t> </a:t>
            </a:r>
          </a:p>
          <a:p>
            <a:pPr marL="457200" indent="-457200">
              <a:buFont typeface="+mj-lt"/>
              <a:buAutoNum type="arabicPeriod"/>
            </a:pPr>
            <a:r>
              <a:rPr lang="en-GB" b="1" dirty="0"/>
              <a:t>It is clear that the chief of the Eunuchs is acting as God’s agent i.e. he is God’s instrument and his attitude to </a:t>
            </a:r>
            <a:r>
              <a:rPr lang="en-GB" b="1" dirty="0">
                <a:solidFill>
                  <a:srgbClr val="CC00CC"/>
                </a:solidFill>
              </a:rPr>
              <a:t>Daniel </a:t>
            </a:r>
            <a:r>
              <a:rPr lang="en-GB" b="1" dirty="0"/>
              <a:t>(favour &amp; goodwill) reflects the divine attitude to </a:t>
            </a:r>
            <a:r>
              <a:rPr lang="en-GB" b="1" dirty="0">
                <a:solidFill>
                  <a:srgbClr val="CC00CC"/>
                </a:solidFill>
              </a:rPr>
              <a:t>Daniel.</a:t>
            </a:r>
          </a:p>
          <a:p>
            <a:pPr marL="457200" indent="-457200">
              <a:buFont typeface="+mj-lt"/>
              <a:buAutoNum type="arabicPeriod"/>
            </a:pPr>
            <a:r>
              <a:rPr lang="en-GB" b="1" dirty="0"/>
              <a:t>Various lexicons have suggested that the name of the chief of the Eunuchs “</a:t>
            </a:r>
            <a:r>
              <a:rPr lang="en-GB" b="1" dirty="0">
                <a:solidFill>
                  <a:srgbClr val="0099FF"/>
                </a:solidFill>
              </a:rPr>
              <a:t>Ashpenaz</a:t>
            </a:r>
            <a:r>
              <a:rPr lang="en-GB" b="1" dirty="0"/>
              <a:t>” means “I will make prominent the sprinkled” [see 3 of slide 9]</a:t>
            </a:r>
            <a:endParaRPr lang="en-GB" b="1" dirty="0">
              <a:solidFill>
                <a:srgbClr val="CC00CC"/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en-GB" b="1" dirty="0">
              <a:solidFill>
                <a:srgbClr val="CC00CC"/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en-GB" b="1" dirty="0">
              <a:solidFill>
                <a:srgbClr val="C00000"/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en-GB" b="1" u="sng" dirty="0"/>
          </a:p>
          <a:p>
            <a:pPr marL="457200" indent="-457200">
              <a:buFont typeface="+mj-lt"/>
              <a:buAutoNum type="arabicPeriod"/>
            </a:pP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23021529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9B43D9-7DCE-4FB1-9B93-6FCC356B65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723900"/>
            <a:ext cx="9601196" cy="795994"/>
          </a:xfrm>
        </p:spPr>
        <p:txBody>
          <a:bodyPr>
            <a:normAutofit fontScale="90000"/>
          </a:bodyPr>
          <a:lstStyle/>
          <a:p>
            <a:r>
              <a:rPr lang="en-GB" b="1" dirty="0">
                <a:solidFill>
                  <a:srgbClr val="CC6600"/>
                </a:solidFill>
              </a:rPr>
              <a:t>Trial by diet -</a:t>
            </a:r>
            <a:r>
              <a:rPr lang="en-GB" b="1" i="1" dirty="0">
                <a:solidFill>
                  <a:srgbClr val="CC6600"/>
                </a:solidFill>
              </a:rPr>
              <a:t>(favour &amp; goodwill)</a:t>
            </a:r>
            <a:r>
              <a:rPr lang="en-GB" b="1" dirty="0">
                <a:solidFill>
                  <a:srgbClr val="CC6600"/>
                </a:solidFill>
              </a:rPr>
              <a:t> continued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74C57D-CE66-4B7D-864B-7C37E124D3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98448" y="1519894"/>
            <a:ext cx="9796272" cy="4614206"/>
          </a:xfrm>
          <a:solidFill>
            <a:schemeClr val="bg1"/>
          </a:solidFill>
        </p:spPr>
        <p:txBody>
          <a:bodyPr>
            <a:normAutofit fontScale="92500" lnSpcReduction="20000"/>
          </a:bodyPr>
          <a:lstStyle/>
          <a:p>
            <a:pPr marL="457200" indent="-457200">
              <a:buFont typeface="+mj-lt"/>
              <a:buAutoNum type="arabicPeriod" startAt="6"/>
            </a:pPr>
            <a:r>
              <a:rPr lang="en-GB" b="1" dirty="0"/>
              <a:t>The Hebrew phrase </a:t>
            </a:r>
            <a:r>
              <a:rPr lang="en-GB" b="1" dirty="0">
                <a:solidFill>
                  <a:srgbClr val="CC6600"/>
                </a:solidFill>
              </a:rPr>
              <a:t>“favour and goodwill” </a:t>
            </a:r>
            <a:r>
              <a:rPr lang="en-GB" b="1" dirty="0"/>
              <a:t>is a </a:t>
            </a:r>
            <a:r>
              <a:rPr lang="en-GB" b="1" u="sng" dirty="0"/>
              <a:t>relational</a:t>
            </a:r>
            <a:r>
              <a:rPr lang="en-GB" b="1" dirty="0"/>
              <a:t> phrase that describes God’s covenant love towards his people.</a:t>
            </a:r>
          </a:p>
          <a:p>
            <a:pPr marL="457200" indent="-457200">
              <a:buFont typeface="+mj-lt"/>
              <a:buAutoNum type="arabicPeriod" startAt="6"/>
            </a:pPr>
            <a:r>
              <a:rPr lang="en-GB" b="1" dirty="0"/>
              <a:t>In this phrase </a:t>
            </a:r>
            <a:r>
              <a:rPr lang="en-GB" b="1" dirty="0">
                <a:solidFill>
                  <a:srgbClr val="CC6600"/>
                </a:solidFill>
              </a:rPr>
              <a:t>covenant</a:t>
            </a:r>
            <a:r>
              <a:rPr lang="en-GB" b="1" dirty="0"/>
              <a:t> </a:t>
            </a:r>
            <a:r>
              <a:rPr lang="en-GB" b="1" dirty="0">
                <a:solidFill>
                  <a:srgbClr val="CC6600"/>
                </a:solidFill>
              </a:rPr>
              <a:t>faithfulness &amp; mercy </a:t>
            </a:r>
            <a:r>
              <a:rPr lang="en-GB" b="1" dirty="0"/>
              <a:t>[Hebrew </a:t>
            </a:r>
            <a:r>
              <a:rPr lang="en-GB" b="1" i="1" dirty="0"/>
              <a:t>(hesed) </a:t>
            </a:r>
            <a:r>
              <a:rPr lang="en-GB" b="1" dirty="0"/>
              <a:t>] is combined with </a:t>
            </a:r>
            <a:r>
              <a:rPr lang="en-GB" b="1" dirty="0">
                <a:solidFill>
                  <a:srgbClr val="CC6600"/>
                </a:solidFill>
              </a:rPr>
              <a:t>tender love </a:t>
            </a:r>
            <a:r>
              <a:rPr lang="en-GB" b="1" dirty="0"/>
              <a:t>[Hebrew </a:t>
            </a:r>
            <a:r>
              <a:rPr lang="en-GB" b="1" i="1" dirty="0"/>
              <a:t>(</a:t>
            </a:r>
            <a:r>
              <a:rPr lang="en-GB" b="1" i="1" dirty="0" err="1"/>
              <a:t>rahamim</a:t>
            </a:r>
            <a:r>
              <a:rPr lang="en-GB" b="1" i="1" dirty="0"/>
              <a:t>)</a:t>
            </a:r>
            <a:r>
              <a:rPr lang="en-GB" b="1" dirty="0"/>
              <a:t>].</a:t>
            </a:r>
          </a:p>
          <a:p>
            <a:pPr marL="457200" indent="-457200">
              <a:buFont typeface="+mj-lt"/>
              <a:buAutoNum type="arabicPeriod" startAt="6"/>
            </a:pPr>
            <a:r>
              <a:rPr lang="en-GB" b="1" dirty="0"/>
              <a:t>The Hebrew </a:t>
            </a:r>
            <a:r>
              <a:rPr lang="en-GB" b="1" i="1" dirty="0" err="1"/>
              <a:t>rhm</a:t>
            </a:r>
            <a:r>
              <a:rPr lang="en-GB" b="1" i="1" dirty="0"/>
              <a:t> </a:t>
            </a:r>
            <a:r>
              <a:rPr lang="en-GB" b="1" dirty="0"/>
              <a:t>is derived from the Hebrew for womb where tender care for the unborn infant occurs and this stands as a metaphor for compassion and tender love.</a:t>
            </a:r>
          </a:p>
          <a:p>
            <a:pPr marL="457200" indent="-457200">
              <a:buFont typeface="+mj-lt"/>
              <a:buAutoNum type="arabicPeriod" startAt="6"/>
            </a:pPr>
            <a:r>
              <a:rPr lang="en-GB" b="1" dirty="0">
                <a:solidFill>
                  <a:srgbClr val="CC00CC"/>
                </a:solidFill>
              </a:rPr>
              <a:t>Daniel</a:t>
            </a:r>
            <a:r>
              <a:rPr lang="en-GB" b="1" dirty="0"/>
              <a:t>, later to be addressed as </a:t>
            </a:r>
            <a:r>
              <a:rPr lang="en-GB" b="1" i="1" dirty="0">
                <a:solidFill>
                  <a:srgbClr val="CC6600"/>
                </a:solidFill>
              </a:rPr>
              <a:t>“greatly beloved”  </a:t>
            </a:r>
            <a:r>
              <a:rPr lang="en-GB" b="1" dirty="0"/>
              <a:t>in</a:t>
            </a:r>
            <a:r>
              <a:rPr lang="en-GB" b="1" i="1" dirty="0"/>
              <a:t> </a:t>
            </a:r>
            <a:r>
              <a:rPr lang="en-GB" b="1" dirty="0"/>
              <a:t>Dan 9.23, 10.11 and 10.19 is now the recipient of </a:t>
            </a:r>
            <a:r>
              <a:rPr lang="en-GB" b="1" dirty="0">
                <a:solidFill>
                  <a:srgbClr val="CC6600"/>
                </a:solidFill>
              </a:rPr>
              <a:t>tender love and mercy</a:t>
            </a:r>
            <a:r>
              <a:rPr lang="en-GB" b="1" dirty="0"/>
              <a:t> from God via his agent “the chief eunuch”.</a:t>
            </a:r>
          </a:p>
          <a:p>
            <a:pPr marL="457200" indent="-457200">
              <a:buFont typeface="+mj-lt"/>
              <a:buAutoNum type="arabicPeriod" startAt="6"/>
            </a:pPr>
            <a:r>
              <a:rPr lang="en-GB" b="1" dirty="0"/>
              <a:t>This demonstrates to </a:t>
            </a:r>
            <a:r>
              <a:rPr lang="en-GB" b="1" dirty="0">
                <a:solidFill>
                  <a:srgbClr val="CC00CC"/>
                </a:solidFill>
              </a:rPr>
              <a:t>Daniel </a:t>
            </a:r>
            <a:r>
              <a:rPr lang="en-GB" b="1" dirty="0"/>
              <a:t>that </a:t>
            </a:r>
            <a:r>
              <a:rPr lang="en-GB" b="1" u="sng" dirty="0">
                <a:solidFill>
                  <a:srgbClr val="CC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divine covenant faithfulness </a:t>
            </a:r>
            <a:r>
              <a:rPr lang="en-GB" b="1" dirty="0"/>
              <a:t>towards the </a:t>
            </a:r>
            <a:r>
              <a:rPr lang="en-GB" b="1" dirty="0">
                <a:solidFill>
                  <a:srgbClr val="FFC000"/>
                </a:solidFill>
              </a:rPr>
              <a:t>Israelites</a:t>
            </a:r>
            <a:r>
              <a:rPr lang="en-GB" b="1" dirty="0"/>
              <a:t> </a:t>
            </a:r>
            <a:r>
              <a:rPr lang="en-GB" b="1" u="sng" dirty="0">
                <a:solidFill>
                  <a:srgbClr val="CC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has not been extinguished </a:t>
            </a:r>
            <a:r>
              <a:rPr lang="en-GB" b="1" dirty="0"/>
              <a:t>by their exile to pagan </a:t>
            </a:r>
            <a:r>
              <a:rPr lang="en-GB" b="1" dirty="0">
                <a:solidFill>
                  <a:srgbClr val="0099FF"/>
                </a:solidFill>
              </a:rPr>
              <a:t>Babylon</a:t>
            </a:r>
            <a:r>
              <a:rPr lang="en-GB" b="1" dirty="0"/>
              <a:t> for their sinful &amp; idolatrous ways – a crucial message to the young man </a:t>
            </a:r>
            <a:r>
              <a:rPr lang="en-GB" b="1" dirty="0">
                <a:solidFill>
                  <a:srgbClr val="CC00CC"/>
                </a:solidFill>
              </a:rPr>
              <a:t>Daniel</a:t>
            </a:r>
            <a:r>
              <a:rPr lang="en-GB" b="1" dirty="0"/>
              <a:t> as he faced a life of exile in a foreign &amp; pagan land.</a:t>
            </a:r>
          </a:p>
          <a:p>
            <a:pPr marL="457200" indent="-457200">
              <a:buFont typeface="+mj-lt"/>
              <a:buAutoNum type="arabicPeriod" startAt="8"/>
            </a:pPr>
            <a:endParaRPr lang="en-GB" b="1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543207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FE7CA1-0185-48A7-9783-67479DA8D5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8452" y="685800"/>
            <a:ext cx="9601196" cy="847724"/>
          </a:xfrm>
        </p:spPr>
        <p:txBody>
          <a:bodyPr>
            <a:normAutofit fontScale="90000"/>
          </a:bodyPr>
          <a:lstStyle/>
          <a:p>
            <a:r>
              <a:rPr lang="en-GB" b="1" dirty="0">
                <a:solidFill>
                  <a:srgbClr val="CC6600"/>
                </a:solidFill>
              </a:rPr>
              <a:t>Trial by diet –</a:t>
            </a:r>
            <a:r>
              <a:rPr lang="en-GB" b="1" i="1" dirty="0">
                <a:solidFill>
                  <a:srgbClr val="CC6600"/>
                </a:solidFill>
              </a:rPr>
              <a:t>Israelite &amp; Judean Ancestry</a:t>
            </a:r>
            <a:r>
              <a:rPr lang="en-GB" b="1" dirty="0">
                <a:solidFill>
                  <a:srgbClr val="CC6600"/>
                </a:solidFill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4520D2-8622-4EF5-9B9B-B27A310434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98448" y="1533524"/>
            <a:ext cx="9595100" cy="4638676"/>
          </a:xfrm>
          <a:solidFill>
            <a:schemeClr val="bg1"/>
          </a:solidFill>
        </p:spPr>
        <p:txBody>
          <a:bodyPr>
            <a:normAutofit fontScale="925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GB" b="1" dirty="0"/>
              <a:t>Mention of the </a:t>
            </a:r>
            <a:r>
              <a:rPr lang="en-GB" b="1" i="1" dirty="0"/>
              <a:t>“children of </a:t>
            </a:r>
            <a:r>
              <a:rPr lang="en-GB" b="1" i="1" dirty="0">
                <a:solidFill>
                  <a:srgbClr val="FFC000"/>
                </a:solidFill>
              </a:rPr>
              <a:t>Israel</a:t>
            </a:r>
            <a:r>
              <a:rPr lang="en-GB" b="1" i="1" dirty="0"/>
              <a:t>” </a:t>
            </a:r>
            <a:r>
              <a:rPr lang="en-GB" b="1" dirty="0"/>
              <a:t>[Dan 1.3] comes before mention of the </a:t>
            </a:r>
            <a:r>
              <a:rPr lang="en-GB" b="1" i="1" dirty="0"/>
              <a:t>“sons of </a:t>
            </a:r>
            <a:r>
              <a:rPr lang="en-GB" b="1" i="1" dirty="0">
                <a:solidFill>
                  <a:srgbClr val="FFC000"/>
                </a:solidFill>
              </a:rPr>
              <a:t>Judah</a:t>
            </a:r>
            <a:r>
              <a:rPr lang="en-GB" b="1" i="1" dirty="0"/>
              <a:t>”  </a:t>
            </a:r>
            <a:r>
              <a:rPr lang="en-GB" b="1" dirty="0"/>
              <a:t>[v6].This seems to suggest that the tribe of </a:t>
            </a:r>
            <a:r>
              <a:rPr lang="en-GB" b="1" dirty="0">
                <a:solidFill>
                  <a:srgbClr val="FFC000"/>
                </a:solidFill>
              </a:rPr>
              <a:t>Judah</a:t>
            </a:r>
            <a:r>
              <a:rPr lang="en-GB" b="1" dirty="0"/>
              <a:t> is a subset of the larger covenant community “</a:t>
            </a:r>
            <a:r>
              <a:rPr lang="en-GB" b="1" dirty="0">
                <a:solidFill>
                  <a:srgbClr val="FFC000"/>
                </a:solidFill>
              </a:rPr>
              <a:t>Israel</a:t>
            </a:r>
            <a:r>
              <a:rPr lang="en-GB" b="1" dirty="0"/>
              <a:t>”</a:t>
            </a:r>
          </a:p>
          <a:p>
            <a:pPr marL="457200" indent="-457200">
              <a:buFont typeface="+mj-lt"/>
              <a:buAutoNum type="arabicPeriod"/>
            </a:pPr>
            <a:r>
              <a:rPr lang="en-GB" b="1" dirty="0"/>
              <a:t>The suggested key here is the ratification of the covenant relationship with </a:t>
            </a:r>
            <a:r>
              <a:rPr lang="en-GB" b="1" dirty="0">
                <a:solidFill>
                  <a:srgbClr val="FFC000"/>
                </a:solidFill>
              </a:rPr>
              <a:t>Israel</a:t>
            </a:r>
            <a:r>
              <a:rPr lang="en-GB" b="1" dirty="0"/>
              <a:t> described in Exodus 24.</a:t>
            </a:r>
          </a:p>
          <a:p>
            <a:pPr marL="457200" indent="-457200">
              <a:buFont typeface="+mj-lt"/>
              <a:buAutoNum type="arabicPeriod"/>
            </a:pPr>
            <a:r>
              <a:rPr lang="en-GB" b="1" dirty="0"/>
              <a:t>In Exodus 24 the nobles of Israel </a:t>
            </a:r>
            <a:r>
              <a:rPr lang="en-GB" b="1" u="sng" dirty="0">
                <a:solidFill>
                  <a:srgbClr val="CC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eat and drink with God </a:t>
            </a:r>
            <a:r>
              <a:rPr lang="en-GB" b="1" dirty="0"/>
              <a:t>&amp; the covenant is ratified when the people are </a:t>
            </a:r>
            <a:r>
              <a:rPr lang="en-GB" b="1" u="sng" dirty="0">
                <a:solidFill>
                  <a:srgbClr val="CC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sprinkled</a:t>
            </a:r>
            <a:r>
              <a:rPr lang="en-GB" b="1" u="sng" dirty="0"/>
              <a:t> </a:t>
            </a:r>
            <a:r>
              <a:rPr lang="en-GB" b="1" dirty="0"/>
              <a:t>with the blood of sacrifices made by the </a:t>
            </a:r>
            <a:r>
              <a:rPr lang="en-GB" b="1" u="sng" dirty="0">
                <a:solidFill>
                  <a:srgbClr val="CC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young men</a:t>
            </a:r>
          </a:p>
          <a:p>
            <a:pPr marL="457200" indent="-457200">
              <a:buFont typeface="+mj-lt"/>
              <a:buAutoNum type="arabicPeriod" startAt="4"/>
            </a:pPr>
            <a:r>
              <a:rPr lang="en-GB" b="1" dirty="0"/>
              <a:t>Daniel 1 has numerous intertextual links with Exodus 24 particularly with the Septuagint version; e.g. the use of the Greek word for </a:t>
            </a:r>
            <a:r>
              <a:rPr lang="en-GB" b="1" i="1" dirty="0"/>
              <a:t>“princes” </a:t>
            </a:r>
            <a:r>
              <a:rPr lang="en-GB" b="1" dirty="0"/>
              <a:t>(RVM “nobles”) in Dan 1.3 is used for the first time in Ex 24</a:t>
            </a:r>
          </a:p>
          <a:p>
            <a:pPr marL="457200" indent="-457200">
              <a:buFont typeface="+mj-lt"/>
              <a:buAutoNum type="arabicPeriod" startAt="4"/>
            </a:pPr>
            <a:r>
              <a:rPr lang="en-GB" b="1" dirty="0"/>
              <a:t>Similarly, the phrase </a:t>
            </a:r>
            <a:r>
              <a:rPr lang="en-GB" b="1" i="1" dirty="0"/>
              <a:t>“the children of </a:t>
            </a:r>
            <a:r>
              <a:rPr lang="en-GB" b="1" i="1" dirty="0">
                <a:solidFill>
                  <a:srgbClr val="FFC000"/>
                </a:solidFill>
              </a:rPr>
              <a:t>Israel</a:t>
            </a:r>
            <a:r>
              <a:rPr lang="en-GB" b="1" i="1" dirty="0"/>
              <a:t>” </a:t>
            </a:r>
            <a:r>
              <a:rPr lang="en-GB" b="1" dirty="0"/>
              <a:t>is employed in Ex 24.11 and Dan1.3</a:t>
            </a:r>
          </a:p>
          <a:p>
            <a:pPr marL="457200" indent="-457200">
              <a:buFont typeface="+mj-lt"/>
              <a:buAutoNum type="arabicPeriod" startAt="4"/>
            </a:pPr>
            <a:endParaRPr lang="en-GB" b="1" dirty="0"/>
          </a:p>
          <a:p>
            <a:pPr marL="457200" indent="-457200">
              <a:buFont typeface="+mj-lt"/>
              <a:buAutoNum type="arabicPeriod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9062385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AB946B"/>
      </a:accent1>
      <a:accent2>
        <a:srgbClr val="C04F32"/>
      </a:accent2>
      <a:accent3>
        <a:srgbClr val="DD8C3C"/>
      </a:accent3>
      <a:accent4>
        <a:srgbClr val="8E684C"/>
      </a:accent4>
      <a:accent5>
        <a:srgbClr val="CBAF62"/>
      </a:accent5>
      <a:accent6>
        <a:srgbClr val="803348"/>
      </a:accent6>
      <a:hlink>
        <a:srgbClr val="86724D"/>
      </a:hlink>
      <a:folHlink>
        <a:srgbClr val="B99E84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A2BEDC8B-F191-493B-BA33-0F4F800A89D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13199</TotalTime>
  <Words>2262</Words>
  <Application>Microsoft Office PowerPoint</Application>
  <PresentationFormat>Widescreen</PresentationFormat>
  <Paragraphs>139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Garamond</vt:lpstr>
      <vt:lpstr>Organic</vt:lpstr>
      <vt:lpstr>“Trial by Diet”  in Daniel chapter 1  by  Richard Dargie June 2019   </vt:lpstr>
      <vt:lpstr>Introduction </vt:lpstr>
      <vt:lpstr>Theme patterns in Daniel – Scenario 2 (ch 1-12)</vt:lpstr>
      <vt:lpstr>Daniel chapter 1: Trial by diet</vt:lpstr>
      <vt:lpstr>  “In the third year of the reign of Jehoiakim king of Judah came Nebuchadnezzar king of Babylon unto Jerusalem, and besieged it”. (Dan 1.1 KJV)  </vt:lpstr>
      <vt:lpstr>Daniel &amp; his friends – eunuchs or not?</vt:lpstr>
      <vt:lpstr>Trial by diet -(favour &amp; goodwill)</vt:lpstr>
      <vt:lpstr>Trial by diet -(favour &amp; goodwill) continued</vt:lpstr>
      <vt:lpstr>Trial by diet –Israelite &amp; Judean Ancestry </vt:lpstr>
      <vt:lpstr>Trial by diet –Israelite &amp; Judean Ancestry continued </vt:lpstr>
      <vt:lpstr>Trial by diet –Whose table? Neb’s or God’s? </vt:lpstr>
      <vt:lpstr>Trial by diet –Whose table? Neb’s or God’s? continued </vt:lpstr>
      <vt:lpstr>Trial by diet – the names of Daniel’s friends</vt:lpstr>
      <vt:lpstr>Trial by diet- “days of awe”?</vt:lpstr>
      <vt:lpstr>NT use of Daniel </vt:lpstr>
      <vt:lpstr>Acknowledgements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Daniel</dc:title>
  <dc:creator>Richard Dargie</dc:creator>
  <cp:lastModifiedBy>Richard Dargie</cp:lastModifiedBy>
  <cp:revision>312</cp:revision>
  <dcterms:created xsi:type="dcterms:W3CDTF">2018-08-14T16:33:11Z</dcterms:created>
  <dcterms:modified xsi:type="dcterms:W3CDTF">2019-07-06T07:08:18Z</dcterms:modified>
</cp:coreProperties>
</file>