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7" r:id="rId1"/>
  </p:sldMasterIdLst>
  <p:sldIdLst>
    <p:sldId id="256" r:id="rId2"/>
    <p:sldId id="288" r:id="rId3"/>
    <p:sldId id="360" r:id="rId4"/>
    <p:sldId id="330" r:id="rId5"/>
    <p:sldId id="344" r:id="rId6"/>
    <p:sldId id="345" r:id="rId7"/>
    <p:sldId id="348" r:id="rId8"/>
    <p:sldId id="349" r:id="rId9"/>
    <p:sldId id="351" r:id="rId10"/>
    <p:sldId id="317" r:id="rId11"/>
    <p:sldId id="354" r:id="rId12"/>
    <p:sldId id="332" r:id="rId13"/>
    <p:sldId id="352" r:id="rId14"/>
    <p:sldId id="356" r:id="rId15"/>
    <p:sldId id="365" r:id="rId16"/>
    <p:sldId id="359" r:id="rId17"/>
    <p:sldId id="309" r:id="rId18"/>
    <p:sldId id="358" r:id="rId19"/>
    <p:sldId id="361" r:id="rId20"/>
    <p:sldId id="362" r:id="rId21"/>
    <p:sldId id="363" r:id="rId22"/>
    <p:sldId id="364" r:id="rId23"/>
    <p:sldId id="28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Dargie" initials="RD" lastIdx="5" clrIdx="0">
    <p:extLst>
      <p:ext uri="{19B8F6BF-5375-455C-9EA6-DF929625EA0E}">
        <p15:presenceInfo xmlns:p15="http://schemas.microsoft.com/office/powerpoint/2012/main" userId="b163bbb1145f8a24" providerId="Windows Live"/>
      </p:ext>
    </p:extLst>
  </p:cmAuthor>
  <p:cmAuthor id="2" name="JanetC" initials="JC" lastIdx="6" clrIdx="1">
    <p:extLst>
      <p:ext uri="{19B8F6BF-5375-455C-9EA6-DF929625EA0E}">
        <p15:presenceInfo xmlns:p15="http://schemas.microsoft.com/office/powerpoint/2012/main" userId="JanetC" providerId="None"/>
      </p:ext>
    </p:extLst>
  </p:cmAuthor>
  <p:cmAuthor id="3" name="Janet Custard" initials="JC" lastIdx="5" clrIdx="2">
    <p:extLst>
      <p:ext uri="{19B8F6BF-5375-455C-9EA6-DF929625EA0E}">
        <p15:presenceInfo xmlns:p15="http://schemas.microsoft.com/office/powerpoint/2012/main" userId="3d3f65190ab5fc9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0066FF"/>
    <a:srgbClr val="FF0000"/>
    <a:srgbClr val="00CC00"/>
    <a:srgbClr val="CC00CC"/>
    <a:srgbClr val="00CCFF"/>
    <a:srgbClr val="0099FF"/>
    <a:srgbClr val="FFFF99"/>
    <a:srgbClr val="33CC33"/>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C879BC-41D5-40C1-A2F1-82006DF48CCA}" v="246" dt="2020-02-04T22:16:50.2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71" autoAdjust="0"/>
    <p:restoredTop sz="94660"/>
  </p:normalViewPr>
  <p:slideViewPr>
    <p:cSldViewPr snapToGrid="0">
      <p:cViewPr varScale="1">
        <p:scale>
          <a:sx n="67" d="100"/>
          <a:sy n="67" d="100"/>
        </p:scale>
        <p:origin x="596" y="56"/>
      </p:cViewPr>
      <p:guideLst/>
    </p:cSldViewPr>
  </p:slideViewPr>
  <p:notesTextViewPr>
    <p:cViewPr>
      <p:scale>
        <a:sx n="1" d="1"/>
        <a:sy n="1" d="1"/>
      </p:scale>
      <p:origin x="0" y="0"/>
    </p:cViewPr>
  </p:notesTextViewPr>
  <p:sorterViewPr>
    <p:cViewPr>
      <p:scale>
        <a:sx n="100" d="100"/>
        <a:sy n="100" d="100"/>
      </p:scale>
      <p:origin x="0" y="-27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a:xfrm>
            <a:off x="2692397" y="5037663"/>
            <a:ext cx="5214635" cy="279400"/>
          </a:xfrm>
        </p:spPr>
        <p:txBody>
          <a:bodyPr/>
          <a:lstStyle/>
          <a:p>
            <a:endParaRPr lang="en-GB" dirty="0"/>
          </a:p>
        </p:txBody>
      </p:sp>
      <p:sp>
        <p:nvSpPr>
          <p:cNvPr id="6" name="Slide Number Placeholder 5"/>
          <p:cNvSpPr>
            <a:spLocks noGrp="1"/>
          </p:cNvSpPr>
          <p:nvPr>
            <p:ph type="sldNum" sz="quarter" idx="12"/>
          </p:nvPr>
        </p:nvSpPr>
        <p:spPr>
          <a:xfrm>
            <a:off x="8956900" y="5037663"/>
            <a:ext cx="551167" cy="279400"/>
          </a:xfrm>
        </p:spPr>
        <p:txBody>
          <a:bodyPr/>
          <a:lstStyle/>
          <a:p>
            <a:fld id="{25E21E0C-C090-48CF-85CF-1C424C61DF89}" type="slidenum">
              <a:rPr lang="en-GB" smtClean="0"/>
              <a:t>‹#›</a:t>
            </a:fld>
            <a:endParaRPr lang="en-GB"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355745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4209040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2264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92212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2023545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29564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2129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6570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6243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2859888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47283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3797096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5E21E0C-C090-48CF-85CF-1C424C61DF89}" type="slidenum">
              <a:rPr lang="en-GB" smtClean="0"/>
              <a:t>‹#›</a:t>
            </a:fld>
            <a:endParaRPr lang="en-GB"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8271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5E21E0C-C090-48CF-85CF-1C424C61DF89}" type="slidenum">
              <a:rPr lang="en-GB" smtClean="0"/>
              <a:t>‹#›</a:t>
            </a:fld>
            <a:endParaRPr lang="en-GB"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9320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1126369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5E21E0C-C090-48CF-85CF-1C424C61DF89}" type="slidenum">
              <a:rPr lang="en-GB" smtClean="0"/>
              <a:t>‹#›</a:t>
            </a:fld>
            <a:endParaRPr lang="en-GB"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9671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2AFFC1-4519-4E9B-A2BC-ACA977AB19E2}" type="datetimeFigureOut">
              <a:rPr lang="en-GB" smtClean="0"/>
              <a:t>10/02/2020</a:t>
            </a:fld>
            <a:endParaRPr lang="en-GB"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428547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02AFFC1-4519-4E9B-A2BC-ACA977AB19E2}" type="datetimeFigureOut">
              <a:rPr lang="en-GB" smtClean="0"/>
              <a:t>10/02/2020</a:t>
            </a:fld>
            <a:endParaRPr lang="en-GB"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5E21E0C-C090-48CF-85CF-1C424C61DF89}" type="slidenum">
              <a:rPr lang="en-GB" smtClean="0"/>
              <a:t>‹#›</a:t>
            </a:fld>
            <a:endParaRPr lang="en-GB" dirty="0"/>
          </a:p>
        </p:txBody>
      </p:sp>
    </p:spTree>
    <p:extLst>
      <p:ext uri="{BB962C8B-B14F-4D97-AF65-F5344CB8AC3E}">
        <p14:creationId xmlns:p14="http://schemas.microsoft.com/office/powerpoint/2010/main" val="2634993158"/>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livius.org/articles/person/nabopolassar/" TargetMode="External"/><Relationship Id="rId2" Type="http://schemas.openxmlformats.org/officeDocument/2006/relationships/hyperlink" Target="https://www.livius.org/sources/about/mesopotamian-chronicles/mesopotamian-chronicles-dictionary/" TargetMode="External"/><Relationship Id="rId1" Type="http://schemas.openxmlformats.org/officeDocument/2006/relationships/slideLayout" Target="../slideLayouts/slideLayout2.xml"/><Relationship Id="rId6" Type="http://schemas.openxmlformats.org/officeDocument/2006/relationships/hyperlink" Target="https://www.livius.org/articles/place/euphrates/" TargetMode="External"/><Relationship Id="rId5" Type="http://schemas.openxmlformats.org/officeDocument/2006/relationships/hyperlink" Target="https://www.livius.org/articles/place/babylonian-empire/" TargetMode="External"/><Relationship Id="rId4" Type="http://schemas.openxmlformats.org/officeDocument/2006/relationships/hyperlink" Target="https://www.livius.org/articles/person/nebuchadnezzar-ii/"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livius.org/articles/people/arabs/" TargetMode="External"/><Relationship Id="rId2" Type="http://schemas.openxmlformats.org/officeDocument/2006/relationships/hyperlink" Target="https://www.livius.org/articles/place/babylon/"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livius.org/articles/religion/akitu/" TargetMode="External"/><Relationship Id="rId2" Type="http://schemas.openxmlformats.org/officeDocument/2006/relationships/hyperlink" Target="https://www.livius.org/sources/about/mesopotamian-chronicles/mesopotamian-chronicles-dictionary/" TargetMode="External"/><Relationship Id="rId1" Type="http://schemas.openxmlformats.org/officeDocument/2006/relationships/slideLayout" Target="../slideLayouts/slideLayout2.xml"/><Relationship Id="rId4" Type="http://schemas.openxmlformats.org/officeDocument/2006/relationships/hyperlink" Target="https://www.livius.org/articles/place/tigri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2EC2D-65BC-4B4A-AE84-98DF46660DB7}"/>
              </a:ext>
            </a:extLst>
          </p:cNvPr>
          <p:cNvSpPr>
            <a:spLocks noGrp="1"/>
          </p:cNvSpPr>
          <p:nvPr>
            <p:ph type="ctrTitle"/>
          </p:nvPr>
        </p:nvSpPr>
        <p:spPr>
          <a:xfrm>
            <a:off x="2688165" y="1476375"/>
            <a:ext cx="6815669" cy="3409950"/>
          </a:xfrm>
        </p:spPr>
        <p:txBody>
          <a:bodyPr>
            <a:normAutofit/>
          </a:bodyPr>
          <a:lstStyle/>
          <a:p>
            <a:r>
              <a:rPr lang="en-GB" sz="4400" b="1" dirty="0">
                <a:solidFill>
                  <a:srgbClr val="CC6600"/>
                </a:solidFill>
              </a:rPr>
              <a:t>Problems with dates and events </a:t>
            </a:r>
            <a:r>
              <a:rPr lang="en-GB" sz="2000" b="1" dirty="0">
                <a:solidFill>
                  <a:srgbClr val="CC6600"/>
                </a:solidFill>
              </a:rPr>
              <a:t>in</a:t>
            </a:r>
            <a:br>
              <a:rPr lang="en-GB" b="1" dirty="0">
                <a:solidFill>
                  <a:srgbClr val="CC6600"/>
                </a:solidFill>
              </a:rPr>
            </a:br>
            <a:r>
              <a:rPr lang="en-GB" sz="4000" b="1" dirty="0">
                <a:solidFill>
                  <a:srgbClr val="CC6600"/>
                </a:solidFill>
              </a:rPr>
              <a:t>Daniel Chapters 1 &amp; 2  </a:t>
            </a:r>
            <a:br>
              <a:rPr lang="en-GB" b="1" dirty="0">
                <a:solidFill>
                  <a:schemeClr val="accent1"/>
                </a:solidFill>
              </a:rPr>
            </a:br>
            <a:r>
              <a:rPr lang="en-GB" sz="2800" b="1" dirty="0">
                <a:solidFill>
                  <a:srgbClr val="CC6600"/>
                </a:solidFill>
              </a:rPr>
              <a:t>by </a:t>
            </a:r>
            <a:br>
              <a:rPr lang="en-GB" sz="2800" b="1" dirty="0">
                <a:solidFill>
                  <a:srgbClr val="CC6600"/>
                </a:solidFill>
              </a:rPr>
            </a:br>
            <a:r>
              <a:rPr lang="en-GB" sz="2800" b="1" dirty="0">
                <a:solidFill>
                  <a:srgbClr val="CC6600"/>
                </a:solidFill>
              </a:rPr>
              <a:t>Richard Dargie</a:t>
            </a:r>
            <a:br>
              <a:rPr lang="en-GB" sz="2800" b="1" dirty="0">
                <a:solidFill>
                  <a:srgbClr val="CC6600"/>
                </a:solidFill>
              </a:rPr>
            </a:br>
            <a:r>
              <a:rPr lang="en-GB" sz="2800" b="1" dirty="0">
                <a:solidFill>
                  <a:srgbClr val="CC6600"/>
                </a:solidFill>
              </a:rPr>
              <a:t>January 2020   </a:t>
            </a:r>
          </a:p>
        </p:txBody>
      </p:sp>
    </p:spTree>
    <p:extLst>
      <p:ext uri="{BB962C8B-B14F-4D97-AF65-F5344CB8AC3E}">
        <p14:creationId xmlns:p14="http://schemas.microsoft.com/office/powerpoint/2010/main" val="1053828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E7CA1-0185-48A7-9783-67479DA8D522}"/>
              </a:ext>
            </a:extLst>
          </p:cNvPr>
          <p:cNvSpPr>
            <a:spLocks noGrp="1"/>
          </p:cNvSpPr>
          <p:nvPr>
            <p:ph type="title"/>
          </p:nvPr>
        </p:nvSpPr>
        <p:spPr>
          <a:xfrm>
            <a:off x="1298452" y="685800"/>
            <a:ext cx="9601196" cy="847724"/>
          </a:xfrm>
        </p:spPr>
        <p:txBody>
          <a:bodyPr>
            <a:normAutofit/>
          </a:bodyPr>
          <a:lstStyle/>
          <a:p>
            <a:r>
              <a:rPr lang="en-GB" sz="3600" b="1" dirty="0">
                <a:solidFill>
                  <a:srgbClr val="CC6600"/>
                </a:solidFill>
              </a:rPr>
              <a:t> Extract – Babylonian history (Berossus)</a:t>
            </a:r>
          </a:p>
        </p:txBody>
      </p:sp>
      <p:sp>
        <p:nvSpPr>
          <p:cNvPr id="3" name="Content Placeholder 2">
            <a:extLst>
              <a:ext uri="{FF2B5EF4-FFF2-40B4-BE49-F238E27FC236}">
                <a16:creationId xmlns:a16="http://schemas.microsoft.com/office/drawing/2014/main" id="{0C4520D2-8622-4EF5-9B9B-B27A31043462}"/>
              </a:ext>
            </a:extLst>
          </p:cNvPr>
          <p:cNvSpPr>
            <a:spLocks noGrp="1"/>
          </p:cNvSpPr>
          <p:nvPr>
            <p:ph sz="half" idx="1"/>
          </p:nvPr>
        </p:nvSpPr>
        <p:spPr>
          <a:xfrm>
            <a:off x="1298448" y="1533524"/>
            <a:ext cx="9595100" cy="4638676"/>
          </a:xfrm>
          <a:solidFill>
            <a:schemeClr val="bg1"/>
          </a:solidFill>
        </p:spPr>
        <p:txBody>
          <a:bodyPr>
            <a:normAutofit/>
          </a:bodyPr>
          <a:lstStyle/>
          <a:p>
            <a:pPr marL="0" indent="0">
              <a:buNone/>
            </a:pPr>
            <a:r>
              <a:rPr lang="en-GB" i="1" dirty="0">
                <a:solidFill>
                  <a:srgbClr val="FF0000"/>
                </a:solidFill>
              </a:rPr>
              <a:t>“When his father Nabopolassar heard that the satrap appointed over Egypt and the districts of Coele-Syria and Phoenicia had revolted from him, being no longer himself able to endure hardships, he placed a part of his force in charge of his son Nebuchadnezzar, who was in his prime and sent him out against the satrap.</a:t>
            </a:r>
          </a:p>
          <a:p>
            <a:pPr marL="0" indent="0">
              <a:buNone/>
            </a:pPr>
            <a:r>
              <a:rPr lang="en-GB" i="1" dirty="0">
                <a:solidFill>
                  <a:srgbClr val="FF0000"/>
                </a:solidFill>
              </a:rPr>
              <a:t>Then Nebuchadnezzar engaged the rebel, defeated him in a pitched battle and brought the country which was under the other’s rule into his own realm. As it happened, his father Nabopolassar fell ill about this time in the city of Babylon and departed this life after twenty one years.</a:t>
            </a:r>
          </a:p>
          <a:p>
            <a:pPr marL="0" indent="0">
              <a:buNone/>
            </a:pPr>
            <a:r>
              <a:rPr lang="en-GB" i="1" dirty="0">
                <a:solidFill>
                  <a:srgbClr val="FF0000"/>
                </a:solidFill>
              </a:rPr>
              <a:t>Being informed, not long after, of his father’s death, Nebuchadnezzar </a:t>
            </a:r>
            <a:r>
              <a:rPr lang="en-GB" i="1" u="sng" dirty="0">
                <a:solidFill>
                  <a:srgbClr val="FF0000"/>
                </a:solidFill>
              </a:rPr>
              <a:t>settled the affairs of Egypt and the other countries and also gave orders to some of his friends to conduct to Babylon the captives taken among the </a:t>
            </a:r>
            <a:r>
              <a:rPr lang="en-GB" b="1" i="1" u="sng" dirty="0">
                <a:solidFill>
                  <a:schemeClr val="tx1"/>
                </a:solidFill>
              </a:rPr>
              <a:t>Jews</a:t>
            </a:r>
            <a:r>
              <a:rPr lang="en-GB" b="1" i="1" u="sng" dirty="0">
                <a:solidFill>
                  <a:srgbClr val="FF0000"/>
                </a:solidFill>
              </a:rPr>
              <a:t>,</a:t>
            </a:r>
            <a:r>
              <a:rPr lang="en-GB" i="1" u="sng" dirty="0">
                <a:solidFill>
                  <a:srgbClr val="FF0000"/>
                </a:solidFill>
              </a:rPr>
              <a:t> Phoenicians, Syrians, and peoples of Egypt</a:t>
            </a:r>
          </a:p>
          <a:p>
            <a:pPr marL="457200" indent="-457200">
              <a:buFont typeface="+mj-lt"/>
              <a:buAutoNum type="arabicPeriod"/>
            </a:pPr>
            <a:endParaRPr lang="en-GB" dirty="0"/>
          </a:p>
        </p:txBody>
      </p:sp>
    </p:spTree>
    <p:extLst>
      <p:ext uri="{BB962C8B-B14F-4D97-AF65-F5344CB8AC3E}">
        <p14:creationId xmlns:p14="http://schemas.microsoft.com/office/powerpoint/2010/main" val="2090623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2" y="982133"/>
            <a:ext cx="9450895" cy="561442"/>
          </a:xfrm>
        </p:spPr>
        <p:txBody>
          <a:bodyPr>
            <a:normAutofit fontScale="90000"/>
          </a:bodyPr>
          <a:lstStyle/>
          <a:p>
            <a:r>
              <a:rPr lang="en-GB" b="1" dirty="0">
                <a:solidFill>
                  <a:srgbClr val="CC6600"/>
                </a:solidFill>
              </a:rPr>
              <a:t>Proposed Solutions: </a:t>
            </a:r>
            <a:r>
              <a:rPr lang="en-GB" b="1" dirty="0" err="1">
                <a:solidFill>
                  <a:srgbClr val="CC6600"/>
                </a:solidFill>
              </a:rPr>
              <a:t>Berossus</a:t>
            </a:r>
            <a:r>
              <a:rPr lang="en-GB" b="1" dirty="0">
                <a:solidFill>
                  <a:srgbClr val="CC6600"/>
                </a:solidFill>
              </a:rPr>
              <a:t> (continued) </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19201" y="1543575"/>
            <a:ext cx="9601196" cy="4752450"/>
          </a:xfrm>
          <a:solidFill>
            <a:schemeClr val="bg1"/>
          </a:solidFill>
        </p:spPr>
        <p:txBody>
          <a:bodyPr>
            <a:normAutofit lnSpcReduction="10000"/>
          </a:bodyPr>
          <a:lstStyle/>
          <a:p>
            <a:pPr lvl="1"/>
            <a:r>
              <a:rPr lang="en-GB" b="1" dirty="0">
                <a:solidFill>
                  <a:schemeClr val="tx1"/>
                </a:solidFill>
              </a:rPr>
              <a:t>So the account written by </a:t>
            </a:r>
            <a:r>
              <a:rPr lang="en-GB" b="1" dirty="0" err="1">
                <a:solidFill>
                  <a:schemeClr val="tx1"/>
                </a:solidFill>
              </a:rPr>
              <a:t>Berossus</a:t>
            </a:r>
            <a:r>
              <a:rPr lang="en-GB" b="1" dirty="0">
                <a:solidFill>
                  <a:schemeClr val="tx1"/>
                </a:solidFill>
              </a:rPr>
              <a:t> definitively tells us of the </a:t>
            </a:r>
          </a:p>
          <a:p>
            <a:pPr lvl="2"/>
            <a:r>
              <a:rPr lang="en-GB" b="1" i="1" u="sng" dirty="0">
                <a:solidFill>
                  <a:srgbClr val="FF0000"/>
                </a:solidFill>
              </a:rPr>
              <a:t>“the captives taken among the </a:t>
            </a:r>
            <a:r>
              <a:rPr lang="en-GB" b="1" i="1" u="sng" dirty="0">
                <a:solidFill>
                  <a:srgbClr val="FFC000"/>
                </a:solidFill>
              </a:rPr>
              <a:t>Jews,</a:t>
            </a:r>
            <a:r>
              <a:rPr lang="en-GB" b="1" i="1" dirty="0">
                <a:solidFill>
                  <a:srgbClr val="FF0000"/>
                </a:solidFill>
              </a:rPr>
              <a:t>”   </a:t>
            </a:r>
          </a:p>
          <a:p>
            <a:pPr lvl="1"/>
            <a:r>
              <a:rPr lang="en-GB" b="1" dirty="0">
                <a:solidFill>
                  <a:schemeClr val="tx1"/>
                </a:solidFill>
              </a:rPr>
              <a:t>These </a:t>
            </a:r>
            <a:r>
              <a:rPr lang="en-GB" b="1" dirty="0">
                <a:solidFill>
                  <a:srgbClr val="FFC000"/>
                </a:solidFill>
              </a:rPr>
              <a:t>Jews</a:t>
            </a:r>
            <a:r>
              <a:rPr lang="en-GB" b="1" dirty="0">
                <a:solidFill>
                  <a:schemeClr val="tx1"/>
                </a:solidFill>
              </a:rPr>
              <a:t> were entrusted to the safekeeping of </a:t>
            </a:r>
            <a:r>
              <a:rPr lang="en-GB" b="1" dirty="0">
                <a:solidFill>
                  <a:srgbClr val="0066FF"/>
                </a:solidFill>
              </a:rPr>
              <a:t>Nebuchadnezzar’s</a:t>
            </a:r>
            <a:r>
              <a:rPr lang="en-GB" b="1" dirty="0">
                <a:solidFill>
                  <a:schemeClr val="tx1"/>
                </a:solidFill>
              </a:rPr>
              <a:t> retinue to return to </a:t>
            </a:r>
            <a:r>
              <a:rPr lang="en-GB" b="1" dirty="0">
                <a:solidFill>
                  <a:srgbClr val="0066FF"/>
                </a:solidFill>
              </a:rPr>
              <a:t>Babylon</a:t>
            </a:r>
            <a:r>
              <a:rPr lang="en-GB" b="1" dirty="0">
                <a:solidFill>
                  <a:schemeClr val="tx1"/>
                </a:solidFill>
              </a:rPr>
              <a:t> on the longer route, before </a:t>
            </a:r>
            <a:r>
              <a:rPr lang="en-GB" b="1" dirty="0">
                <a:solidFill>
                  <a:srgbClr val="0066FF"/>
                </a:solidFill>
              </a:rPr>
              <a:t>Nebuchadnezzar</a:t>
            </a:r>
            <a:r>
              <a:rPr lang="en-GB" b="1" dirty="0">
                <a:solidFill>
                  <a:schemeClr val="tx1"/>
                </a:solidFill>
              </a:rPr>
              <a:t> himself travelled back to </a:t>
            </a:r>
            <a:r>
              <a:rPr lang="en-GB" b="1" dirty="0">
                <a:solidFill>
                  <a:srgbClr val="0066FF"/>
                </a:solidFill>
              </a:rPr>
              <a:t>Babylon</a:t>
            </a:r>
            <a:r>
              <a:rPr lang="en-GB" b="1" dirty="0">
                <a:solidFill>
                  <a:schemeClr val="tx1"/>
                </a:solidFill>
              </a:rPr>
              <a:t> across the shorter desert route</a:t>
            </a:r>
          </a:p>
          <a:p>
            <a:pPr lvl="1"/>
            <a:r>
              <a:rPr lang="en-GB" b="1" dirty="0">
                <a:solidFill>
                  <a:schemeClr val="tx1"/>
                </a:solidFill>
              </a:rPr>
              <a:t>This gives us a crucial confirmatory text that </a:t>
            </a:r>
            <a:r>
              <a:rPr lang="en-GB" b="1" dirty="0">
                <a:solidFill>
                  <a:srgbClr val="0066FF"/>
                </a:solidFill>
              </a:rPr>
              <a:t>Nebuchadnezzar</a:t>
            </a:r>
            <a:r>
              <a:rPr lang="en-GB" b="1" dirty="0">
                <a:solidFill>
                  <a:schemeClr val="tx1"/>
                </a:solidFill>
              </a:rPr>
              <a:t> must have taken the surrender of </a:t>
            </a:r>
            <a:r>
              <a:rPr lang="en-GB" b="1" dirty="0">
                <a:solidFill>
                  <a:srgbClr val="FFC000"/>
                </a:solidFill>
              </a:rPr>
              <a:t>Jerusalem</a:t>
            </a:r>
            <a:r>
              <a:rPr lang="en-GB" b="1" dirty="0">
                <a:solidFill>
                  <a:schemeClr val="tx1"/>
                </a:solidFill>
              </a:rPr>
              <a:t> since he had obtained as hostages certain high born </a:t>
            </a:r>
            <a:r>
              <a:rPr lang="en-GB" b="1" dirty="0">
                <a:solidFill>
                  <a:srgbClr val="FFC000"/>
                </a:solidFill>
              </a:rPr>
              <a:t>Jews</a:t>
            </a:r>
            <a:r>
              <a:rPr lang="en-GB" b="1" dirty="0">
                <a:solidFill>
                  <a:schemeClr val="tx1"/>
                </a:solidFill>
              </a:rPr>
              <a:t> of the royal household </a:t>
            </a:r>
          </a:p>
          <a:p>
            <a:pPr lvl="1"/>
            <a:r>
              <a:rPr lang="en-GB" b="1" dirty="0">
                <a:solidFill>
                  <a:schemeClr val="tx1"/>
                </a:solidFill>
              </a:rPr>
              <a:t>The evidence of </a:t>
            </a:r>
            <a:r>
              <a:rPr lang="en-GB" b="1" dirty="0" err="1">
                <a:solidFill>
                  <a:schemeClr val="tx1"/>
                </a:solidFill>
              </a:rPr>
              <a:t>Berossus</a:t>
            </a:r>
            <a:r>
              <a:rPr lang="en-GB" b="1" dirty="0">
                <a:solidFill>
                  <a:schemeClr val="tx1"/>
                </a:solidFill>
              </a:rPr>
              <a:t> taken together with the record in Daniel </a:t>
            </a:r>
            <a:r>
              <a:rPr lang="en-GB" b="1" dirty="0" err="1">
                <a:solidFill>
                  <a:schemeClr val="tx1"/>
                </a:solidFill>
              </a:rPr>
              <a:t>ch</a:t>
            </a:r>
            <a:r>
              <a:rPr lang="en-GB" b="1" dirty="0">
                <a:solidFill>
                  <a:schemeClr val="tx1"/>
                </a:solidFill>
              </a:rPr>
              <a:t> 1, gives us 2 ancient records that confirm each other and refute the critics charge of implausibility</a:t>
            </a:r>
          </a:p>
          <a:p>
            <a:pPr lvl="1"/>
            <a:r>
              <a:rPr lang="en-GB" b="1" dirty="0">
                <a:solidFill>
                  <a:schemeClr val="tx1"/>
                </a:solidFill>
              </a:rPr>
              <a:t>See the comment of Bible Scholar FF Bruce on the next slide regarding </a:t>
            </a:r>
            <a:r>
              <a:rPr lang="en-GB" b="1" dirty="0" err="1">
                <a:solidFill>
                  <a:schemeClr val="tx1"/>
                </a:solidFill>
              </a:rPr>
              <a:t>Berossus</a:t>
            </a:r>
            <a:endParaRPr lang="en-GB" b="1" dirty="0">
              <a:solidFill>
                <a:schemeClr val="tx1"/>
              </a:solidFill>
            </a:endParaRPr>
          </a:p>
          <a:p>
            <a:pPr lvl="1"/>
            <a:endParaRPr lang="en-GB" dirty="0">
              <a:solidFill>
                <a:schemeClr val="tx1"/>
              </a:solidFill>
            </a:endParaRPr>
          </a:p>
        </p:txBody>
      </p:sp>
    </p:spTree>
    <p:extLst>
      <p:ext uri="{BB962C8B-B14F-4D97-AF65-F5344CB8AC3E}">
        <p14:creationId xmlns:p14="http://schemas.microsoft.com/office/powerpoint/2010/main" val="1580713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9DEA1-0505-4286-BBFC-46483E866078}"/>
              </a:ext>
            </a:extLst>
          </p:cNvPr>
          <p:cNvSpPr>
            <a:spLocks noGrp="1"/>
          </p:cNvSpPr>
          <p:nvPr>
            <p:ph type="title"/>
          </p:nvPr>
        </p:nvSpPr>
        <p:spPr/>
        <p:txBody>
          <a:bodyPr>
            <a:normAutofit fontScale="90000"/>
          </a:bodyPr>
          <a:lstStyle/>
          <a:p>
            <a:r>
              <a:rPr lang="en-GB" dirty="0"/>
              <a:t> </a:t>
            </a:r>
            <a:r>
              <a:rPr lang="en-GB" b="1" dirty="0">
                <a:solidFill>
                  <a:srgbClr val="CC6600"/>
                </a:solidFill>
              </a:rPr>
              <a:t>F. F. Bruce (1910-1990) comments on the account of Berossus’ history</a:t>
            </a:r>
          </a:p>
        </p:txBody>
      </p:sp>
      <p:sp>
        <p:nvSpPr>
          <p:cNvPr id="3" name="Content Placeholder 2">
            <a:extLst>
              <a:ext uri="{FF2B5EF4-FFF2-40B4-BE49-F238E27FC236}">
                <a16:creationId xmlns:a16="http://schemas.microsoft.com/office/drawing/2014/main" id="{60EB76AA-FDCA-4737-8A47-04DEC9CED065}"/>
              </a:ext>
            </a:extLst>
          </p:cNvPr>
          <p:cNvSpPr>
            <a:spLocks noGrp="1"/>
          </p:cNvSpPr>
          <p:nvPr>
            <p:ph idx="1"/>
          </p:nvPr>
        </p:nvSpPr>
        <p:spPr/>
        <p:txBody>
          <a:bodyPr>
            <a:normAutofit fontScale="92500"/>
          </a:bodyPr>
          <a:lstStyle/>
          <a:p>
            <a:r>
              <a:rPr lang="en-GB" dirty="0"/>
              <a:t>Bruce is renowned for his support of a historically accurate Bible and comments</a:t>
            </a:r>
          </a:p>
          <a:p>
            <a:r>
              <a:rPr lang="en-GB" b="1" i="1" dirty="0"/>
              <a:t>“In view of the fact that </a:t>
            </a:r>
            <a:r>
              <a:rPr lang="en-GB" b="1" i="1" dirty="0">
                <a:solidFill>
                  <a:srgbClr val="FFC000"/>
                </a:solidFill>
              </a:rPr>
              <a:t>Jehoiakim</a:t>
            </a:r>
            <a:r>
              <a:rPr lang="en-GB" b="1" i="1" dirty="0"/>
              <a:t> was (</a:t>
            </a:r>
            <a:r>
              <a:rPr lang="en-GB" b="1" i="1" dirty="0">
                <a:solidFill>
                  <a:srgbClr val="00CC00"/>
                </a:solidFill>
              </a:rPr>
              <a:t>Pharaoh) Necho’s </a:t>
            </a:r>
            <a:r>
              <a:rPr lang="en-GB" b="1" i="1" dirty="0"/>
              <a:t>vassal and that </a:t>
            </a:r>
            <a:r>
              <a:rPr lang="en-GB" b="1" i="1" dirty="0">
                <a:solidFill>
                  <a:srgbClr val="FFC000"/>
                </a:solidFill>
              </a:rPr>
              <a:t>Judah</a:t>
            </a:r>
            <a:r>
              <a:rPr lang="en-GB" b="1" i="1" dirty="0"/>
              <a:t> was practically an appendage of the </a:t>
            </a:r>
            <a:r>
              <a:rPr lang="en-GB" b="1" i="1" dirty="0">
                <a:solidFill>
                  <a:srgbClr val="00CC00"/>
                </a:solidFill>
              </a:rPr>
              <a:t>Egyptian Empire</a:t>
            </a:r>
            <a:r>
              <a:rPr lang="en-GB" b="1" i="1" dirty="0"/>
              <a:t>, it would be surprising if </a:t>
            </a:r>
            <a:r>
              <a:rPr lang="en-GB" b="1" i="1" dirty="0">
                <a:solidFill>
                  <a:srgbClr val="FFC000"/>
                </a:solidFill>
              </a:rPr>
              <a:t>Judah</a:t>
            </a:r>
            <a:r>
              <a:rPr lang="en-GB" b="1" i="1" dirty="0"/>
              <a:t> were not one of “the other countries”  whose affairs </a:t>
            </a:r>
            <a:r>
              <a:rPr lang="en-GB" b="1" i="1" dirty="0">
                <a:solidFill>
                  <a:srgbClr val="0066FF"/>
                </a:solidFill>
              </a:rPr>
              <a:t>Nebuchadnezzar </a:t>
            </a:r>
            <a:r>
              <a:rPr lang="en-GB" b="1" i="1" dirty="0"/>
              <a:t> “settled” before going back to </a:t>
            </a:r>
            <a:r>
              <a:rPr lang="en-GB" b="1" i="1" dirty="0">
                <a:solidFill>
                  <a:srgbClr val="0066FF"/>
                </a:solidFill>
              </a:rPr>
              <a:t>Babylon</a:t>
            </a:r>
            <a:r>
              <a:rPr lang="en-GB" b="1" i="1" dirty="0"/>
              <a:t>. </a:t>
            </a:r>
            <a:r>
              <a:rPr lang="en-GB" b="1" i="1" dirty="0">
                <a:solidFill>
                  <a:srgbClr val="CC00CC"/>
                </a:solidFill>
              </a:rPr>
              <a:t>Daniel </a:t>
            </a:r>
            <a:r>
              <a:rPr lang="en-GB" b="1" i="1" dirty="0"/>
              <a:t>and his companions would then be among the </a:t>
            </a:r>
            <a:r>
              <a:rPr lang="en-GB" b="1" i="1" u="sng" dirty="0">
                <a:solidFill>
                  <a:srgbClr val="FF0000"/>
                </a:solidFill>
              </a:rPr>
              <a:t>“captives taken among the Jews” </a:t>
            </a:r>
            <a:r>
              <a:rPr lang="en-GB" b="1" i="1" dirty="0"/>
              <a:t>whom </a:t>
            </a:r>
            <a:r>
              <a:rPr lang="en-GB" b="1" i="1" dirty="0">
                <a:solidFill>
                  <a:srgbClr val="0066FF"/>
                </a:solidFill>
              </a:rPr>
              <a:t>Nebuchadnezzar </a:t>
            </a:r>
            <a:r>
              <a:rPr lang="en-GB" b="1" i="1" dirty="0"/>
              <a:t>ordered his friends to conduct to </a:t>
            </a:r>
            <a:r>
              <a:rPr lang="en-GB" b="1" i="1" dirty="0">
                <a:solidFill>
                  <a:srgbClr val="0066FF"/>
                </a:solidFill>
              </a:rPr>
              <a:t>Babylon</a:t>
            </a:r>
            <a:r>
              <a:rPr lang="en-GB" b="1" i="1" dirty="0"/>
              <a:t> by the normal route while he himself hastened home by a shortcut”. </a:t>
            </a:r>
            <a:endParaRPr lang="en-GB" sz="1600" b="1" i="1" dirty="0"/>
          </a:p>
        </p:txBody>
      </p:sp>
    </p:spTree>
    <p:extLst>
      <p:ext uri="{BB962C8B-B14F-4D97-AF65-F5344CB8AC3E}">
        <p14:creationId xmlns:p14="http://schemas.microsoft.com/office/powerpoint/2010/main" val="3169491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2" y="982133"/>
            <a:ext cx="9046462" cy="654644"/>
          </a:xfrm>
        </p:spPr>
        <p:txBody>
          <a:bodyPr>
            <a:normAutofit fontScale="90000"/>
          </a:bodyPr>
          <a:lstStyle/>
          <a:p>
            <a:r>
              <a:rPr lang="en-GB" b="1" dirty="0">
                <a:solidFill>
                  <a:srgbClr val="CC6600"/>
                </a:solidFill>
              </a:rPr>
              <a:t>Proposed Solutions: Jehoiakim (1) </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95401" y="1636777"/>
            <a:ext cx="9601196" cy="4239091"/>
          </a:xfrm>
          <a:solidFill>
            <a:schemeClr val="bg1"/>
          </a:solidFill>
        </p:spPr>
        <p:txBody>
          <a:bodyPr>
            <a:normAutofit/>
          </a:bodyPr>
          <a:lstStyle/>
          <a:p>
            <a:r>
              <a:rPr lang="en-GB" b="1" dirty="0">
                <a:solidFill>
                  <a:schemeClr val="tx1"/>
                </a:solidFill>
              </a:rPr>
              <a:t>So, a siege or the taking of the surrender of </a:t>
            </a:r>
            <a:r>
              <a:rPr lang="en-GB" b="1" dirty="0">
                <a:solidFill>
                  <a:srgbClr val="FFC000"/>
                </a:solidFill>
              </a:rPr>
              <a:t>Jerusalem</a:t>
            </a:r>
            <a:r>
              <a:rPr lang="en-GB" b="1" dirty="0">
                <a:solidFill>
                  <a:schemeClr val="tx1"/>
                </a:solidFill>
              </a:rPr>
              <a:t> immediately after the Battle of Carchemish is not as implausible as the critics suggest but is rather a proven fact</a:t>
            </a:r>
          </a:p>
          <a:p>
            <a:r>
              <a:rPr lang="en-GB" b="1" dirty="0">
                <a:solidFill>
                  <a:schemeClr val="tx1"/>
                </a:solidFill>
              </a:rPr>
              <a:t>Was </a:t>
            </a:r>
            <a:r>
              <a:rPr lang="en-GB" b="1" dirty="0">
                <a:solidFill>
                  <a:srgbClr val="FFC000"/>
                </a:solidFill>
              </a:rPr>
              <a:t>Jehoiakim</a:t>
            </a:r>
            <a:r>
              <a:rPr lang="en-GB" b="1" dirty="0">
                <a:solidFill>
                  <a:schemeClr val="tx1"/>
                </a:solidFill>
              </a:rPr>
              <a:t> placed in chains and taken to </a:t>
            </a:r>
            <a:r>
              <a:rPr lang="en-GB" b="1" dirty="0">
                <a:solidFill>
                  <a:srgbClr val="0066FF"/>
                </a:solidFill>
              </a:rPr>
              <a:t>Babylon</a:t>
            </a:r>
            <a:r>
              <a:rPr lang="en-GB" b="1" dirty="0">
                <a:solidFill>
                  <a:schemeClr val="tx1"/>
                </a:solidFill>
              </a:rPr>
              <a:t> or not?</a:t>
            </a:r>
          </a:p>
          <a:p>
            <a:r>
              <a:rPr lang="en-GB" b="1" dirty="0">
                <a:solidFill>
                  <a:schemeClr val="tx1"/>
                </a:solidFill>
              </a:rPr>
              <a:t>Let’s examine the evidence</a:t>
            </a:r>
          </a:p>
          <a:p>
            <a:endParaRPr lang="en-GB" dirty="0">
              <a:solidFill>
                <a:schemeClr val="tx1"/>
              </a:solidFill>
            </a:endParaRPr>
          </a:p>
        </p:txBody>
      </p:sp>
      <p:pic>
        <p:nvPicPr>
          <p:cNvPr id="4" name="Picture 3">
            <a:extLst>
              <a:ext uri="{FF2B5EF4-FFF2-40B4-BE49-F238E27FC236}">
                <a16:creationId xmlns:a16="http://schemas.microsoft.com/office/drawing/2014/main" id="{AB2A1740-39AC-4621-9306-6C08E5BD9761}"/>
              </a:ext>
            </a:extLst>
          </p:cNvPr>
          <p:cNvPicPr>
            <a:picLocks noChangeAspect="1"/>
          </p:cNvPicPr>
          <p:nvPr/>
        </p:nvPicPr>
        <p:blipFill>
          <a:blip r:embed="rId2"/>
          <a:stretch>
            <a:fillRect/>
          </a:stretch>
        </p:blipFill>
        <p:spPr>
          <a:xfrm>
            <a:off x="1227506" y="3983649"/>
            <a:ext cx="9620322" cy="1981372"/>
          </a:xfrm>
          <a:prstGeom prst="rect">
            <a:avLst/>
          </a:prstGeom>
        </p:spPr>
      </p:pic>
    </p:spTree>
    <p:extLst>
      <p:ext uri="{BB962C8B-B14F-4D97-AF65-F5344CB8AC3E}">
        <p14:creationId xmlns:p14="http://schemas.microsoft.com/office/powerpoint/2010/main" val="529982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2" y="982133"/>
            <a:ext cx="9092182" cy="435188"/>
          </a:xfrm>
        </p:spPr>
        <p:txBody>
          <a:bodyPr>
            <a:normAutofit fontScale="90000"/>
          </a:bodyPr>
          <a:lstStyle/>
          <a:p>
            <a:r>
              <a:rPr lang="en-GB" b="1" dirty="0">
                <a:solidFill>
                  <a:srgbClr val="CC6600"/>
                </a:solidFill>
              </a:rPr>
              <a:t>Proposed Solutions: Jehoiakim(2) </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95401" y="1572768"/>
            <a:ext cx="9601196" cy="4303100"/>
          </a:xfrm>
          <a:solidFill>
            <a:schemeClr val="bg1"/>
          </a:solidFill>
        </p:spPr>
        <p:txBody>
          <a:bodyPr>
            <a:normAutofit fontScale="92500" lnSpcReduction="10000"/>
          </a:bodyPr>
          <a:lstStyle/>
          <a:p>
            <a:r>
              <a:rPr lang="en-GB" b="1" dirty="0">
                <a:solidFill>
                  <a:schemeClr val="tx1"/>
                </a:solidFill>
              </a:rPr>
              <a:t>The burning of Jeremiah’s scroll occurred in the 5</a:t>
            </a:r>
            <a:r>
              <a:rPr lang="en-GB" b="1" baseline="30000" dirty="0">
                <a:solidFill>
                  <a:schemeClr val="tx1"/>
                </a:solidFill>
              </a:rPr>
              <a:t>th</a:t>
            </a:r>
            <a:r>
              <a:rPr lang="en-GB" b="1" dirty="0">
                <a:solidFill>
                  <a:schemeClr val="tx1"/>
                </a:solidFill>
              </a:rPr>
              <a:t> year of </a:t>
            </a:r>
            <a:r>
              <a:rPr lang="en-GB" b="1" dirty="0">
                <a:solidFill>
                  <a:srgbClr val="FFC000"/>
                </a:solidFill>
              </a:rPr>
              <a:t>Jehoiakim</a:t>
            </a:r>
            <a:r>
              <a:rPr lang="en-GB" b="1" dirty="0">
                <a:solidFill>
                  <a:schemeClr val="tx1"/>
                </a:solidFill>
              </a:rPr>
              <a:t> which equates to the second of </a:t>
            </a:r>
            <a:r>
              <a:rPr lang="en-GB" b="1" dirty="0">
                <a:solidFill>
                  <a:srgbClr val="0066FF"/>
                </a:solidFill>
              </a:rPr>
              <a:t>Nebuchadnezzar</a:t>
            </a:r>
            <a:r>
              <a:rPr lang="en-GB" b="1" dirty="0">
                <a:solidFill>
                  <a:schemeClr val="tx1"/>
                </a:solidFill>
              </a:rPr>
              <a:t> (Dan 2:1) </a:t>
            </a:r>
          </a:p>
          <a:p>
            <a:r>
              <a:rPr lang="en-GB" b="1" dirty="0">
                <a:solidFill>
                  <a:schemeClr val="tx1"/>
                </a:solidFill>
              </a:rPr>
              <a:t>At this time </a:t>
            </a:r>
            <a:r>
              <a:rPr lang="en-GB" b="1" dirty="0">
                <a:solidFill>
                  <a:srgbClr val="FFC000"/>
                </a:solidFill>
              </a:rPr>
              <a:t>Jehoiakim</a:t>
            </a:r>
            <a:r>
              <a:rPr lang="en-GB" b="1" dirty="0">
                <a:solidFill>
                  <a:schemeClr val="tx1"/>
                </a:solidFill>
              </a:rPr>
              <a:t> was not independent but was a vassal under </a:t>
            </a:r>
            <a:r>
              <a:rPr lang="en-GB" b="1" dirty="0">
                <a:solidFill>
                  <a:srgbClr val="0066FF"/>
                </a:solidFill>
              </a:rPr>
              <a:t>Babylon</a:t>
            </a:r>
          </a:p>
          <a:p>
            <a:r>
              <a:rPr lang="en-GB" b="1" dirty="0">
                <a:solidFill>
                  <a:srgbClr val="FFC000"/>
                </a:solidFill>
              </a:rPr>
              <a:t>Jehoiakim</a:t>
            </a:r>
            <a:r>
              <a:rPr lang="en-GB" b="1" dirty="0">
                <a:solidFill>
                  <a:schemeClr val="tx1"/>
                </a:solidFill>
              </a:rPr>
              <a:t> was obviously contemplating rebellion and the scroll was a warning that </a:t>
            </a:r>
            <a:r>
              <a:rPr lang="en-GB" b="1" dirty="0">
                <a:solidFill>
                  <a:srgbClr val="0066FF"/>
                </a:solidFill>
              </a:rPr>
              <a:t>Nebuchadnezzar</a:t>
            </a:r>
            <a:r>
              <a:rPr lang="en-GB" b="1" dirty="0">
                <a:solidFill>
                  <a:schemeClr val="tx1"/>
                </a:solidFill>
              </a:rPr>
              <a:t> would destroy the city if such a course of action was followed.</a:t>
            </a:r>
          </a:p>
          <a:p>
            <a:r>
              <a:rPr lang="en-GB" b="1" dirty="0">
                <a:solidFill>
                  <a:schemeClr val="tx1"/>
                </a:solidFill>
              </a:rPr>
              <a:t>After 3 years vassalage </a:t>
            </a:r>
            <a:r>
              <a:rPr lang="en-GB" b="1" dirty="0">
                <a:solidFill>
                  <a:srgbClr val="FFC000"/>
                </a:solidFill>
              </a:rPr>
              <a:t>Jehoiakim</a:t>
            </a:r>
            <a:r>
              <a:rPr lang="en-GB" b="1" dirty="0">
                <a:solidFill>
                  <a:schemeClr val="tx1"/>
                </a:solidFill>
              </a:rPr>
              <a:t> rebelled and suffered an unspecified independence of circa 4 years during which he was attacked by </a:t>
            </a:r>
            <a:r>
              <a:rPr lang="en-GB" b="1" dirty="0">
                <a:solidFill>
                  <a:srgbClr val="0066FF"/>
                </a:solidFill>
              </a:rPr>
              <a:t>Babylonian</a:t>
            </a:r>
            <a:r>
              <a:rPr lang="en-GB" b="1" dirty="0">
                <a:solidFill>
                  <a:schemeClr val="tx1"/>
                </a:solidFill>
              </a:rPr>
              <a:t> allies (2Kings 24:1-5)</a:t>
            </a:r>
          </a:p>
          <a:p>
            <a:r>
              <a:rPr lang="en-GB" b="1" dirty="0">
                <a:solidFill>
                  <a:srgbClr val="0066FF"/>
                </a:solidFill>
              </a:rPr>
              <a:t>Nebuchadnezzar</a:t>
            </a:r>
            <a:r>
              <a:rPr lang="en-GB" b="1" dirty="0">
                <a:solidFill>
                  <a:schemeClr val="tx1"/>
                </a:solidFill>
              </a:rPr>
              <a:t> himself quelled the rebellion, took </a:t>
            </a:r>
            <a:r>
              <a:rPr lang="en-GB" b="1" dirty="0">
                <a:solidFill>
                  <a:srgbClr val="FFC000"/>
                </a:solidFill>
              </a:rPr>
              <a:t>Jerusalem</a:t>
            </a:r>
            <a:r>
              <a:rPr lang="en-GB" b="1" dirty="0">
                <a:solidFill>
                  <a:schemeClr val="tx1"/>
                </a:solidFill>
              </a:rPr>
              <a:t> and placed </a:t>
            </a:r>
            <a:r>
              <a:rPr lang="en-GB" b="1" dirty="0">
                <a:solidFill>
                  <a:srgbClr val="FFC000"/>
                </a:solidFill>
              </a:rPr>
              <a:t>Jehoiachin</a:t>
            </a:r>
            <a:r>
              <a:rPr lang="en-GB" b="1" dirty="0">
                <a:solidFill>
                  <a:schemeClr val="tx1"/>
                </a:solidFill>
              </a:rPr>
              <a:t> on the throne although he only lasted 3 months– the following slide charts the activity</a:t>
            </a:r>
          </a:p>
        </p:txBody>
      </p:sp>
    </p:spTree>
    <p:extLst>
      <p:ext uri="{BB962C8B-B14F-4D97-AF65-F5344CB8AC3E}">
        <p14:creationId xmlns:p14="http://schemas.microsoft.com/office/powerpoint/2010/main" val="262614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B5C0-672F-482B-8FE5-F9B0356C25A6}"/>
              </a:ext>
            </a:extLst>
          </p:cNvPr>
          <p:cNvSpPr>
            <a:spLocks noGrp="1"/>
          </p:cNvSpPr>
          <p:nvPr>
            <p:ph type="title"/>
          </p:nvPr>
        </p:nvSpPr>
        <p:spPr>
          <a:xfrm>
            <a:off x="1295402" y="982133"/>
            <a:ext cx="9465642" cy="721540"/>
          </a:xfrm>
        </p:spPr>
        <p:txBody>
          <a:bodyPr>
            <a:normAutofit fontScale="90000"/>
          </a:bodyPr>
          <a:lstStyle/>
          <a:p>
            <a:r>
              <a:rPr lang="en-GB" b="1" dirty="0">
                <a:solidFill>
                  <a:srgbClr val="CC6600"/>
                </a:solidFill>
              </a:rPr>
              <a:t>Events in the life of Jehoiakim/Jehoiachin</a:t>
            </a:r>
          </a:p>
        </p:txBody>
      </p:sp>
      <p:graphicFrame>
        <p:nvGraphicFramePr>
          <p:cNvPr id="7" name="Content Placeholder 6">
            <a:extLst>
              <a:ext uri="{FF2B5EF4-FFF2-40B4-BE49-F238E27FC236}">
                <a16:creationId xmlns:a16="http://schemas.microsoft.com/office/drawing/2014/main" id="{9CEB9DEA-FA93-469B-AFE3-C71DF39044BC}"/>
              </a:ext>
            </a:extLst>
          </p:cNvPr>
          <p:cNvGraphicFramePr>
            <a:graphicFrameLocks noGrp="1"/>
          </p:cNvGraphicFramePr>
          <p:nvPr>
            <p:ph idx="1"/>
            <p:extLst>
              <p:ext uri="{D42A27DB-BD31-4B8C-83A1-F6EECF244321}">
                <p14:modId xmlns:p14="http://schemas.microsoft.com/office/powerpoint/2010/main" val="2583604080"/>
              </p:ext>
            </p:extLst>
          </p:nvPr>
        </p:nvGraphicFramePr>
        <p:xfrm>
          <a:off x="1542361" y="1894901"/>
          <a:ext cx="9132983" cy="3562038"/>
        </p:xfrm>
        <a:graphic>
          <a:graphicData uri="http://schemas.openxmlformats.org/drawingml/2006/table">
            <a:tbl>
              <a:tblPr firstRow="1" firstCol="1" bandRow="1">
                <a:tableStyleId>{0505E3EF-67EA-436B-97B2-0124C06EBD24}</a:tableStyleId>
              </a:tblPr>
              <a:tblGrid>
                <a:gridCol w="1076187">
                  <a:extLst>
                    <a:ext uri="{9D8B030D-6E8A-4147-A177-3AD203B41FA5}">
                      <a16:colId xmlns:a16="http://schemas.microsoft.com/office/drawing/2014/main" val="498313279"/>
                    </a:ext>
                  </a:extLst>
                </a:gridCol>
                <a:gridCol w="4344560">
                  <a:extLst>
                    <a:ext uri="{9D8B030D-6E8A-4147-A177-3AD203B41FA5}">
                      <a16:colId xmlns:a16="http://schemas.microsoft.com/office/drawing/2014/main" val="3754851930"/>
                    </a:ext>
                  </a:extLst>
                </a:gridCol>
                <a:gridCol w="3712236">
                  <a:extLst>
                    <a:ext uri="{9D8B030D-6E8A-4147-A177-3AD203B41FA5}">
                      <a16:colId xmlns:a16="http://schemas.microsoft.com/office/drawing/2014/main" val="2556197021"/>
                    </a:ext>
                  </a:extLst>
                </a:gridCol>
              </a:tblGrid>
              <a:tr h="291572">
                <a:tc>
                  <a:txBody>
                    <a:bodyPr/>
                    <a:lstStyle/>
                    <a:p>
                      <a:pPr>
                        <a:lnSpc>
                          <a:spcPct val="107000"/>
                        </a:lnSpc>
                        <a:spcAft>
                          <a:spcPts val="0"/>
                        </a:spcAft>
                      </a:pPr>
                      <a:r>
                        <a:rPr lang="en-GB" sz="1800" b="1">
                          <a:effectLst/>
                        </a:rPr>
                        <a:t>609 bc</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a:effectLst/>
                        </a:rPr>
                        <a:t>Accession of Jehoiakim</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a:effectLst/>
                        </a:rPr>
                        <a:t> </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958873"/>
                  </a:ext>
                </a:extLst>
              </a:tr>
              <a:tr h="1206785">
                <a:tc>
                  <a:txBody>
                    <a:bodyPr/>
                    <a:lstStyle/>
                    <a:p>
                      <a:pPr>
                        <a:lnSpc>
                          <a:spcPct val="107000"/>
                        </a:lnSpc>
                        <a:spcAft>
                          <a:spcPts val="0"/>
                        </a:spcAft>
                      </a:pPr>
                      <a:r>
                        <a:rPr lang="en-GB" sz="1800" b="1">
                          <a:effectLst/>
                        </a:rPr>
                        <a:t>605 bc</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a:effectLst/>
                        </a:rPr>
                        <a:t>Battle of Carchemish</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a:effectLst/>
                        </a:rPr>
                        <a:t>4</a:t>
                      </a:r>
                      <a:r>
                        <a:rPr lang="en-GB" sz="1800" b="1" baseline="30000">
                          <a:effectLst/>
                        </a:rPr>
                        <a:t>th</a:t>
                      </a:r>
                      <a:r>
                        <a:rPr lang="en-GB" sz="1800" b="1">
                          <a:effectLst/>
                        </a:rPr>
                        <a:t> year of Jehoiakim (Jer 46:2) </a:t>
                      </a:r>
                    </a:p>
                    <a:p>
                      <a:pPr>
                        <a:lnSpc>
                          <a:spcPct val="107000"/>
                        </a:lnSpc>
                        <a:spcAft>
                          <a:spcPts val="0"/>
                        </a:spcAft>
                      </a:pPr>
                      <a:r>
                        <a:rPr lang="en-GB" sz="1800" b="1">
                          <a:effectLst/>
                        </a:rPr>
                        <a:t>[3</a:t>
                      </a:r>
                      <a:r>
                        <a:rPr lang="en-GB" sz="1800" b="1" baseline="30000">
                          <a:effectLst/>
                        </a:rPr>
                        <a:t>rd</a:t>
                      </a:r>
                      <a:r>
                        <a:rPr lang="en-GB" sz="1800" b="1">
                          <a:effectLst/>
                        </a:rPr>
                        <a:t> year of Jehoiakim (Dan 1:1)]  </a:t>
                      </a:r>
                    </a:p>
                    <a:p>
                      <a:pPr>
                        <a:lnSpc>
                          <a:spcPct val="107000"/>
                        </a:lnSpc>
                        <a:spcAft>
                          <a:spcPts val="0"/>
                        </a:spcAft>
                      </a:pPr>
                      <a:r>
                        <a:rPr lang="en-GB" sz="1800" b="1">
                          <a:effectLst/>
                        </a:rPr>
                        <a:t>1</a:t>
                      </a:r>
                      <a:r>
                        <a:rPr lang="en-GB" sz="1800" b="1" baseline="30000">
                          <a:effectLst/>
                        </a:rPr>
                        <a:t>st</a:t>
                      </a:r>
                      <a:r>
                        <a:rPr lang="en-GB" sz="1800" b="1">
                          <a:effectLst/>
                        </a:rPr>
                        <a:t> year of Nebuchadnezzar</a:t>
                      </a:r>
                    </a:p>
                    <a:p>
                      <a:pPr>
                        <a:lnSpc>
                          <a:spcPct val="107000"/>
                        </a:lnSpc>
                        <a:spcAft>
                          <a:spcPts val="0"/>
                        </a:spcAft>
                      </a:pPr>
                      <a:r>
                        <a:rPr lang="en-GB" sz="1800" b="1">
                          <a:effectLst/>
                        </a:rPr>
                        <a:t> </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6404245"/>
                  </a:ext>
                </a:extLst>
              </a:tr>
              <a:tr h="901714">
                <a:tc>
                  <a:txBody>
                    <a:bodyPr/>
                    <a:lstStyle/>
                    <a:p>
                      <a:pPr>
                        <a:lnSpc>
                          <a:spcPct val="107000"/>
                        </a:lnSpc>
                        <a:spcAft>
                          <a:spcPts val="0"/>
                        </a:spcAft>
                      </a:pPr>
                      <a:r>
                        <a:rPr lang="en-GB" sz="1800" b="1">
                          <a:effectLst/>
                        </a:rPr>
                        <a:t>604 bc</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a:effectLst/>
                        </a:rPr>
                        <a:t>Jeremiah’s scroll burned</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dirty="0">
                          <a:effectLst/>
                        </a:rPr>
                        <a:t>5</a:t>
                      </a:r>
                      <a:r>
                        <a:rPr lang="en-GB" sz="1800" b="1" baseline="30000" dirty="0">
                          <a:effectLst/>
                        </a:rPr>
                        <a:t>th</a:t>
                      </a:r>
                      <a:r>
                        <a:rPr lang="en-GB" sz="1800" b="1" dirty="0">
                          <a:effectLst/>
                        </a:rPr>
                        <a:t> year of Jehoiakim (</a:t>
                      </a:r>
                      <a:r>
                        <a:rPr lang="en-GB" sz="1800" b="1" dirty="0" err="1">
                          <a:effectLst/>
                        </a:rPr>
                        <a:t>Jer</a:t>
                      </a:r>
                      <a:r>
                        <a:rPr lang="en-GB" sz="1800" b="1" dirty="0">
                          <a:effectLst/>
                        </a:rPr>
                        <a:t> 36:9) </a:t>
                      </a:r>
                    </a:p>
                    <a:p>
                      <a:pPr>
                        <a:lnSpc>
                          <a:spcPct val="107000"/>
                        </a:lnSpc>
                        <a:spcAft>
                          <a:spcPts val="0"/>
                        </a:spcAft>
                      </a:pPr>
                      <a:r>
                        <a:rPr lang="en-GB" sz="1800" b="1" dirty="0">
                          <a:effectLst/>
                        </a:rPr>
                        <a:t>2</a:t>
                      </a:r>
                      <a:r>
                        <a:rPr lang="en-GB" sz="1800" b="1" baseline="30000" dirty="0">
                          <a:effectLst/>
                        </a:rPr>
                        <a:t>nd</a:t>
                      </a:r>
                      <a:r>
                        <a:rPr lang="en-GB" sz="1800" b="1" dirty="0">
                          <a:effectLst/>
                        </a:rPr>
                        <a:t> or 3</a:t>
                      </a:r>
                      <a:r>
                        <a:rPr lang="en-GB" sz="1800" b="1" baseline="30000" dirty="0">
                          <a:effectLst/>
                        </a:rPr>
                        <a:t>rd</a:t>
                      </a:r>
                      <a:r>
                        <a:rPr lang="en-GB" sz="1800" b="1" dirty="0">
                          <a:effectLst/>
                        </a:rPr>
                        <a:t> year Neb</a:t>
                      </a:r>
                    </a:p>
                    <a:p>
                      <a:pPr>
                        <a:lnSpc>
                          <a:spcPct val="107000"/>
                        </a:lnSpc>
                        <a:spcAft>
                          <a:spcPts val="0"/>
                        </a:spcAft>
                      </a:pPr>
                      <a:r>
                        <a:rPr lang="en-GB" sz="1800" b="1" dirty="0">
                          <a:effectLst/>
                        </a:rPr>
                        <a:t> </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8616871"/>
                  </a:ext>
                </a:extLst>
              </a:tr>
              <a:tr h="291572">
                <a:tc>
                  <a:txBody>
                    <a:bodyPr/>
                    <a:lstStyle/>
                    <a:p>
                      <a:pPr>
                        <a:lnSpc>
                          <a:spcPct val="107000"/>
                        </a:lnSpc>
                        <a:spcAft>
                          <a:spcPts val="0"/>
                        </a:spcAft>
                      </a:pPr>
                      <a:r>
                        <a:rPr lang="en-GB" sz="1800" b="1">
                          <a:effectLst/>
                        </a:rPr>
                        <a:t>602 bc</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a:effectLst/>
                        </a:rPr>
                        <a:t>Jehoiakim rebels after 3 yrs.</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a:effectLst/>
                        </a:rPr>
                        <a:t> </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5456399"/>
                  </a:ext>
                </a:extLst>
              </a:tr>
              <a:tr h="596644">
                <a:tc>
                  <a:txBody>
                    <a:bodyPr/>
                    <a:lstStyle/>
                    <a:p>
                      <a:pPr>
                        <a:lnSpc>
                          <a:spcPct val="107000"/>
                        </a:lnSpc>
                        <a:spcAft>
                          <a:spcPts val="0"/>
                        </a:spcAft>
                      </a:pPr>
                      <a:r>
                        <a:rPr lang="en-GB" sz="1800" b="1">
                          <a:effectLst/>
                        </a:rPr>
                        <a:t>597/8 bc</a:t>
                      </a:r>
                      <a:endParaRPr lang="en-GB"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dirty="0">
                          <a:effectLst/>
                        </a:rPr>
                        <a:t>death of Jehoiakim accession of Jehoiachin</a:t>
                      </a:r>
                    </a:p>
                    <a:p>
                      <a:pPr>
                        <a:lnSpc>
                          <a:spcPct val="107000"/>
                        </a:lnSpc>
                        <a:spcAft>
                          <a:spcPts val="0"/>
                        </a:spcAft>
                      </a:pPr>
                      <a:r>
                        <a:rPr lang="en-GB" sz="1800" b="1" dirty="0">
                          <a:effectLst/>
                        </a:rPr>
                        <a:t>Jehoiachin exiled &amp; replaced by Zedekiah</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dirty="0">
                          <a:effectLst/>
                        </a:rPr>
                        <a:t> </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33554453"/>
                  </a:ext>
                </a:extLst>
              </a:tr>
            </a:tbl>
          </a:graphicData>
        </a:graphic>
      </p:graphicFrame>
    </p:spTree>
    <p:extLst>
      <p:ext uri="{BB962C8B-B14F-4D97-AF65-F5344CB8AC3E}">
        <p14:creationId xmlns:p14="http://schemas.microsoft.com/office/powerpoint/2010/main" val="2217624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1" y="982133"/>
            <a:ext cx="9601197" cy="440268"/>
          </a:xfrm>
        </p:spPr>
        <p:txBody>
          <a:bodyPr>
            <a:normAutofit fontScale="90000"/>
          </a:bodyPr>
          <a:lstStyle/>
          <a:p>
            <a:r>
              <a:rPr lang="en-GB" b="1" dirty="0"/>
              <a:t>So, what happened to Jehoiakim?</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95401" y="1551709"/>
            <a:ext cx="9601196" cy="4673600"/>
          </a:xfrm>
          <a:solidFill>
            <a:schemeClr val="bg1"/>
          </a:solidFill>
        </p:spPr>
        <p:txBody>
          <a:bodyPr>
            <a:normAutofit fontScale="77500" lnSpcReduction="20000"/>
          </a:bodyPr>
          <a:lstStyle/>
          <a:p>
            <a:r>
              <a:rPr lang="en-GB" b="1" dirty="0">
                <a:solidFill>
                  <a:schemeClr val="tx1"/>
                </a:solidFill>
              </a:rPr>
              <a:t>Was </a:t>
            </a:r>
            <a:r>
              <a:rPr lang="en-GB" b="1" dirty="0">
                <a:solidFill>
                  <a:srgbClr val="FFC000"/>
                </a:solidFill>
              </a:rPr>
              <a:t>Jehoiakim</a:t>
            </a:r>
            <a:r>
              <a:rPr lang="en-GB" b="1" dirty="0">
                <a:solidFill>
                  <a:schemeClr val="tx1"/>
                </a:solidFill>
              </a:rPr>
              <a:t> placed in chains in 605 </a:t>
            </a:r>
            <a:r>
              <a:rPr lang="en-GB" b="1" dirty="0" err="1">
                <a:solidFill>
                  <a:schemeClr val="tx1"/>
                </a:solidFill>
              </a:rPr>
              <a:t>bc</a:t>
            </a:r>
            <a:r>
              <a:rPr lang="en-GB" b="1" dirty="0">
                <a:solidFill>
                  <a:schemeClr val="tx1"/>
                </a:solidFill>
              </a:rPr>
              <a:t> and taken to </a:t>
            </a:r>
            <a:r>
              <a:rPr lang="en-GB" b="1" dirty="0">
                <a:solidFill>
                  <a:srgbClr val="0066FF"/>
                </a:solidFill>
              </a:rPr>
              <a:t>Babylon</a:t>
            </a:r>
            <a:r>
              <a:rPr lang="en-GB" b="1" dirty="0">
                <a:solidFill>
                  <a:schemeClr val="tx1"/>
                </a:solidFill>
              </a:rPr>
              <a:t> then brought back? We just do not know </a:t>
            </a:r>
          </a:p>
          <a:p>
            <a:r>
              <a:rPr lang="en-GB" b="1" dirty="0">
                <a:solidFill>
                  <a:schemeClr val="tx1"/>
                </a:solidFill>
              </a:rPr>
              <a:t>From slide 13, </a:t>
            </a:r>
            <a:r>
              <a:rPr lang="en-GB" b="1" dirty="0">
                <a:solidFill>
                  <a:srgbClr val="FFC000"/>
                </a:solidFill>
              </a:rPr>
              <a:t>Jehoiakim</a:t>
            </a:r>
            <a:r>
              <a:rPr lang="en-GB" b="1" dirty="0">
                <a:solidFill>
                  <a:schemeClr val="tx1"/>
                </a:solidFill>
              </a:rPr>
              <a:t> reigned 11 years in </a:t>
            </a:r>
            <a:r>
              <a:rPr lang="en-GB" b="1" dirty="0">
                <a:solidFill>
                  <a:srgbClr val="FFC000"/>
                </a:solidFill>
              </a:rPr>
              <a:t>Jerusalem</a:t>
            </a:r>
            <a:r>
              <a:rPr lang="en-GB" b="1" dirty="0">
                <a:solidFill>
                  <a:schemeClr val="tx1"/>
                </a:solidFill>
              </a:rPr>
              <a:t> – so </a:t>
            </a:r>
            <a:r>
              <a:rPr lang="en-GB" b="1" dirty="0">
                <a:solidFill>
                  <a:srgbClr val="0066FF"/>
                </a:solidFill>
              </a:rPr>
              <a:t>Nebuchadnezzar</a:t>
            </a:r>
            <a:r>
              <a:rPr lang="en-GB" b="1" dirty="0">
                <a:solidFill>
                  <a:schemeClr val="tx1"/>
                </a:solidFill>
              </a:rPr>
              <a:t> perhaps relented?</a:t>
            </a:r>
          </a:p>
          <a:p>
            <a:r>
              <a:rPr lang="en-GB" b="1" dirty="0">
                <a:solidFill>
                  <a:schemeClr val="tx1"/>
                </a:solidFill>
              </a:rPr>
              <a:t>However, Jeremiah had prophesied the demise of </a:t>
            </a:r>
            <a:r>
              <a:rPr lang="en-GB" b="1" dirty="0">
                <a:solidFill>
                  <a:srgbClr val="FFC000"/>
                </a:solidFill>
              </a:rPr>
              <a:t>Jehoiakim</a:t>
            </a:r>
            <a:r>
              <a:rPr lang="en-GB" b="1" dirty="0">
                <a:solidFill>
                  <a:schemeClr val="tx1"/>
                </a:solidFill>
              </a:rPr>
              <a:t> in Jeremiah 22:19</a:t>
            </a:r>
          </a:p>
          <a:p>
            <a:pPr lvl="1"/>
            <a:r>
              <a:rPr lang="en-GB" b="1" i="1" dirty="0">
                <a:solidFill>
                  <a:schemeClr val="tx1"/>
                </a:solidFill>
              </a:rPr>
              <a:t>“He shall be buried with the burial of an ass, drawn and cast forth beyond the gates of Jerusalem”</a:t>
            </a:r>
          </a:p>
          <a:p>
            <a:r>
              <a:rPr lang="en-GB" b="1" dirty="0">
                <a:solidFill>
                  <a:schemeClr val="tx1"/>
                </a:solidFill>
              </a:rPr>
              <a:t>That his death was ignominious is certain. </a:t>
            </a:r>
          </a:p>
          <a:p>
            <a:r>
              <a:rPr lang="en-GB" b="1" dirty="0">
                <a:solidFill>
                  <a:schemeClr val="tx1"/>
                </a:solidFill>
              </a:rPr>
              <a:t>Whether </a:t>
            </a:r>
            <a:r>
              <a:rPr lang="en-GB" b="1" dirty="0">
                <a:solidFill>
                  <a:srgbClr val="0066FF"/>
                </a:solidFill>
              </a:rPr>
              <a:t>Nebuchadnezzar</a:t>
            </a:r>
            <a:r>
              <a:rPr lang="en-GB" b="1" dirty="0">
                <a:solidFill>
                  <a:schemeClr val="tx1"/>
                </a:solidFill>
              </a:rPr>
              <a:t> bound him in chains </a:t>
            </a:r>
            <a:r>
              <a:rPr lang="en-GB" b="1" u="sng" dirty="0">
                <a:solidFill>
                  <a:schemeClr val="tx1"/>
                </a:solidFill>
              </a:rPr>
              <a:t>then</a:t>
            </a:r>
            <a:r>
              <a:rPr lang="en-GB" b="1" dirty="0">
                <a:solidFill>
                  <a:schemeClr val="tx1"/>
                </a:solidFill>
              </a:rPr>
              <a:t> in 598/7 </a:t>
            </a:r>
            <a:r>
              <a:rPr lang="en-GB" b="1" dirty="0" err="1">
                <a:solidFill>
                  <a:schemeClr val="tx1"/>
                </a:solidFill>
              </a:rPr>
              <a:t>bc</a:t>
            </a:r>
            <a:r>
              <a:rPr lang="en-GB" b="1" dirty="0">
                <a:solidFill>
                  <a:schemeClr val="tx1"/>
                </a:solidFill>
              </a:rPr>
              <a:t> and then slaughtered him casting him over the wall of Jerusalem,  is also a matter of speculation</a:t>
            </a:r>
          </a:p>
          <a:p>
            <a:r>
              <a:rPr lang="en-GB" b="1" dirty="0">
                <a:solidFill>
                  <a:schemeClr val="tx1"/>
                </a:solidFill>
              </a:rPr>
              <a:t>Or, was it </a:t>
            </a:r>
            <a:r>
              <a:rPr lang="en-GB" b="1" dirty="0">
                <a:solidFill>
                  <a:srgbClr val="FFC000"/>
                </a:solidFill>
              </a:rPr>
              <a:t>Jehoiakim’s</a:t>
            </a:r>
            <a:r>
              <a:rPr lang="en-GB" b="1" dirty="0">
                <a:solidFill>
                  <a:schemeClr val="tx1"/>
                </a:solidFill>
              </a:rPr>
              <a:t> retinue that did the deed, usurping </a:t>
            </a:r>
            <a:r>
              <a:rPr lang="en-GB" b="1" dirty="0">
                <a:solidFill>
                  <a:srgbClr val="FFC000"/>
                </a:solidFill>
              </a:rPr>
              <a:t>Jehoiakim</a:t>
            </a:r>
            <a:r>
              <a:rPr lang="en-GB" b="1" dirty="0">
                <a:solidFill>
                  <a:schemeClr val="tx1"/>
                </a:solidFill>
              </a:rPr>
              <a:t>, seeking to curry favour with </a:t>
            </a:r>
            <a:r>
              <a:rPr lang="en-GB" b="1" dirty="0">
                <a:solidFill>
                  <a:srgbClr val="0066FF"/>
                </a:solidFill>
              </a:rPr>
              <a:t>Nebuchadnezzar</a:t>
            </a:r>
            <a:r>
              <a:rPr lang="en-GB" b="1" dirty="0">
                <a:solidFill>
                  <a:schemeClr val="tx1"/>
                </a:solidFill>
              </a:rPr>
              <a:t>?  We have no definitive data. </a:t>
            </a:r>
          </a:p>
          <a:p>
            <a:r>
              <a:rPr lang="en-GB" b="1" dirty="0">
                <a:solidFill>
                  <a:schemeClr val="tx1"/>
                </a:solidFill>
              </a:rPr>
              <a:t>Josephus states it was </a:t>
            </a:r>
            <a:r>
              <a:rPr lang="en-GB" b="1" dirty="0">
                <a:solidFill>
                  <a:srgbClr val="0066FF"/>
                </a:solidFill>
              </a:rPr>
              <a:t>Nebuchadnezzar</a:t>
            </a:r>
            <a:r>
              <a:rPr lang="en-GB" b="1" dirty="0">
                <a:solidFill>
                  <a:schemeClr val="tx1"/>
                </a:solidFill>
              </a:rPr>
              <a:t> who executed </a:t>
            </a:r>
            <a:r>
              <a:rPr lang="en-GB" b="1" dirty="0">
                <a:solidFill>
                  <a:srgbClr val="FFC000"/>
                </a:solidFill>
              </a:rPr>
              <a:t>Jehoiakim</a:t>
            </a:r>
            <a:r>
              <a:rPr lang="en-GB" b="1" dirty="0">
                <a:solidFill>
                  <a:schemeClr val="tx1"/>
                </a:solidFill>
              </a:rPr>
              <a:t> with a number of his courtiers </a:t>
            </a:r>
            <a:r>
              <a:rPr lang="en-GB" b="1" i="1" dirty="0">
                <a:solidFill>
                  <a:schemeClr val="tx1"/>
                </a:solidFill>
              </a:rPr>
              <a:t>(Antiq </a:t>
            </a:r>
            <a:r>
              <a:rPr lang="en-GB" b="1" dirty="0">
                <a:solidFill>
                  <a:schemeClr val="tx1"/>
                </a:solidFill>
              </a:rPr>
              <a:t>Book 10, chapter 6 part 3)</a:t>
            </a:r>
          </a:p>
          <a:p>
            <a:r>
              <a:rPr lang="en-GB" b="1" dirty="0">
                <a:solidFill>
                  <a:schemeClr val="tx1"/>
                </a:solidFill>
              </a:rPr>
              <a:t>In any event a sorry end to a faithless and cruel king</a:t>
            </a:r>
          </a:p>
        </p:txBody>
      </p:sp>
    </p:spTree>
    <p:extLst>
      <p:ext uri="{BB962C8B-B14F-4D97-AF65-F5344CB8AC3E}">
        <p14:creationId xmlns:p14="http://schemas.microsoft.com/office/powerpoint/2010/main" val="805180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0ED32-6D20-4257-903C-868FD9C66017}"/>
              </a:ext>
            </a:extLst>
          </p:cNvPr>
          <p:cNvSpPr>
            <a:spLocks noGrp="1"/>
          </p:cNvSpPr>
          <p:nvPr>
            <p:ph type="title"/>
          </p:nvPr>
        </p:nvSpPr>
        <p:spPr>
          <a:xfrm>
            <a:off x="1295402" y="655320"/>
            <a:ext cx="9601196" cy="1657349"/>
          </a:xfrm>
        </p:spPr>
        <p:txBody>
          <a:bodyPr>
            <a:normAutofit fontScale="90000"/>
          </a:bodyPr>
          <a:lstStyle/>
          <a:p>
            <a:r>
              <a:rPr lang="en-GB" b="1" i="1" dirty="0"/>
              <a:t> </a:t>
            </a:r>
            <a:br>
              <a:rPr lang="en-GB" b="1" i="1" dirty="0"/>
            </a:br>
            <a:r>
              <a:rPr lang="en-GB" b="1" i="1" dirty="0"/>
              <a:t> </a:t>
            </a:r>
            <a:r>
              <a:rPr lang="en-GB" sz="2200" b="1" i="1" dirty="0">
                <a:solidFill>
                  <a:srgbClr val="CC6600"/>
                </a:solidFill>
              </a:rPr>
              <a:t>“In the third year of the reign of Jehoiakim king of Judah came Nebuchadnezzar king of Babylon unto Jerusalem, and besieged it”. </a:t>
            </a:r>
            <a:r>
              <a:rPr lang="en-GB" sz="2200" b="1" dirty="0">
                <a:solidFill>
                  <a:srgbClr val="CC6600"/>
                </a:solidFill>
              </a:rPr>
              <a:t>(Dan 1.1 KJV)</a:t>
            </a:r>
            <a:br>
              <a:rPr lang="en-GB" sz="2200" b="1" dirty="0">
                <a:solidFill>
                  <a:srgbClr val="CC6600"/>
                </a:solidFill>
              </a:rPr>
            </a:br>
            <a:br>
              <a:rPr lang="en-GB" b="1" i="1" dirty="0"/>
            </a:br>
            <a:endParaRPr lang="en-GB" dirty="0"/>
          </a:p>
        </p:txBody>
      </p:sp>
      <p:sp>
        <p:nvSpPr>
          <p:cNvPr id="3" name="Content Placeholder 2">
            <a:extLst>
              <a:ext uri="{FF2B5EF4-FFF2-40B4-BE49-F238E27FC236}">
                <a16:creationId xmlns:a16="http://schemas.microsoft.com/office/drawing/2014/main" id="{511762E1-DDD8-4C50-83F1-8740D5A323BE}"/>
              </a:ext>
            </a:extLst>
          </p:cNvPr>
          <p:cNvSpPr>
            <a:spLocks noGrp="1"/>
          </p:cNvSpPr>
          <p:nvPr>
            <p:ph sz="half" idx="1"/>
          </p:nvPr>
        </p:nvSpPr>
        <p:spPr/>
        <p:txBody>
          <a:bodyPr>
            <a:normAutofit fontScale="55000" lnSpcReduction="20000"/>
          </a:bodyPr>
          <a:lstStyle/>
          <a:p>
            <a:pPr marL="0" indent="0">
              <a:buNone/>
            </a:pPr>
            <a:r>
              <a:rPr lang="en-GB" b="1" i="1" dirty="0"/>
              <a:t> </a:t>
            </a:r>
          </a:p>
        </p:txBody>
      </p:sp>
      <p:sp>
        <p:nvSpPr>
          <p:cNvPr id="4" name="Content Placeholder 3">
            <a:extLst>
              <a:ext uri="{FF2B5EF4-FFF2-40B4-BE49-F238E27FC236}">
                <a16:creationId xmlns:a16="http://schemas.microsoft.com/office/drawing/2014/main" id="{D47EFFD0-3588-44EC-A2EC-E6DF581B84F7}"/>
              </a:ext>
            </a:extLst>
          </p:cNvPr>
          <p:cNvSpPr>
            <a:spLocks noGrp="1"/>
          </p:cNvSpPr>
          <p:nvPr>
            <p:ph sz="half" idx="2"/>
          </p:nvPr>
        </p:nvSpPr>
        <p:spPr>
          <a:xfrm>
            <a:off x="6181344" y="1810326"/>
            <a:ext cx="4718304" cy="3094184"/>
          </a:xfrm>
          <a:solidFill>
            <a:schemeClr val="bg1"/>
          </a:solidFill>
        </p:spPr>
        <p:txBody>
          <a:bodyPr>
            <a:normAutofit fontScale="55000" lnSpcReduction="20000"/>
          </a:bodyPr>
          <a:lstStyle/>
          <a:p>
            <a:pPr marL="0" indent="0">
              <a:buNone/>
            </a:pPr>
            <a:r>
              <a:rPr lang="en-GB" sz="2500" b="1" dirty="0"/>
              <a:t>In conclusion</a:t>
            </a:r>
          </a:p>
          <a:p>
            <a:r>
              <a:rPr lang="en-GB" sz="2500" dirty="0"/>
              <a:t> So, </a:t>
            </a:r>
            <a:r>
              <a:rPr lang="en-GB" sz="2500" b="1" dirty="0">
                <a:solidFill>
                  <a:srgbClr val="0099FF"/>
                </a:solidFill>
              </a:rPr>
              <a:t>Nebuchadnezzar’s</a:t>
            </a:r>
            <a:r>
              <a:rPr lang="en-GB" sz="2500" b="1" dirty="0"/>
              <a:t> siege of </a:t>
            </a:r>
            <a:r>
              <a:rPr lang="en-GB" sz="2500" b="1" dirty="0">
                <a:solidFill>
                  <a:srgbClr val="FFC000"/>
                </a:solidFill>
              </a:rPr>
              <a:t>Jerusalem</a:t>
            </a:r>
            <a:r>
              <a:rPr lang="en-GB" sz="2500" b="1" dirty="0"/>
              <a:t> </a:t>
            </a:r>
            <a:r>
              <a:rPr lang="en-GB" sz="2500" b="1" u="sng" dirty="0"/>
              <a:t>must have </a:t>
            </a:r>
            <a:r>
              <a:rPr lang="en-GB" sz="2500" b="1" dirty="0"/>
              <a:t>occurred shortly after </a:t>
            </a:r>
            <a:r>
              <a:rPr lang="en-GB" sz="2500" b="1" dirty="0">
                <a:solidFill>
                  <a:srgbClr val="0099FF"/>
                </a:solidFill>
              </a:rPr>
              <a:t>Nebuchadnezzar</a:t>
            </a:r>
            <a:r>
              <a:rPr lang="en-GB" sz="2500" b="1" dirty="0"/>
              <a:t> defeated </a:t>
            </a:r>
            <a:r>
              <a:rPr lang="en-GB" sz="2500" b="1" dirty="0">
                <a:solidFill>
                  <a:srgbClr val="00CC00"/>
                </a:solidFill>
              </a:rPr>
              <a:t>Pharaoh Necho </a:t>
            </a:r>
            <a:r>
              <a:rPr lang="en-GB" sz="2500" b="1" dirty="0"/>
              <a:t>at Carchemish in </a:t>
            </a:r>
            <a:r>
              <a:rPr lang="en-GB" sz="2500" b="1" dirty="0">
                <a:solidFill>
                  <a:srgbClr val="FF0000"/>
                </a:solidFill>
              </a:rPr>
              <a:t>605 </a:t>
            </a:r>
            <a:r>
              <a:rPr lang="en-GB" sz="2500" b="1" dirty="0" err="1">
                <a:solidFill>
                  <a:srgbClr val="FF0000"/>
                </a:solidFill>
              </a:rPr>
              <a:t>bc</a:t>
            </a:r>
            <a:r>
              <a:rPr lang="en-GB" sz="2500" b="1" dirty="0">
                <a:solidFill>
                  <a:srgbClr val="FF0000"/>
                </a:solidFill>
              </a:rPr>
              <a:t> </a:t>
            </a:r>
          </a:p>
          <a:p>
            <a:r>
              <a:rPr lang="en-GB" sz="2500" b="1" dirty="0"/>
              <a:t>Berossus’ Babylonian History &amp; </a:t>
            </a:r>
            <a:r>
              <a:rPr lang="en-GB" sz="2500" b="1" i="1" dirty="0">
                <a:solidFill>
                  <a:srgbClr val="FF0000"/>
                </a:solidFill>
              </a:rPr>
              <a:t>FF Bruce </a:t>
            </a:r>
            <a:r>
              <a:rPr lang="en-GB" sz="2500" b="1" dirty="0"/>
              <a:t>suggest that </a:t>
            </a:r>
            <a:r>
              <a:rPr lang="en-GB" sz="2500" b="1" dirty="0">
                <a:solidFill>
                  <a:srgbClr val="0066FF"/>
                </a:solidFill>
              </a:rPr>
              <a:t>Nebuchadnezzar</a:t>
            </a:r>
            <a:r>
              <a:rPr lang="en-GB" sz="2500" b="1" dirty="0"/>
              <a:t> settled all affairs i.e. </a:t>
            </a:r>
            <a:r>
              <a:rPr lang="en-GB" sz="2500" b="1" dirty="0">
                <a:solidFill>
                  <a:srgbClr val="FFC000"/>
                </a:solidFill>
              </a:rPr>
              <a:t>Jerusalem</a:t>
            </a:r>
            <a:r>
              <a:rPr lang="en-GB" sz="2500" b="1" dirty="0"/>
              <a:t> was taken + captives</a:t>
            </a:r>
          </a:p>
          <a:p>
            <a:r>
              <a:rPr lang="en-GB" sz="2500" b="1" dirty="0"/>
              <a:t>Therefore, the Bible plus </a:t>
            </a:r>
            <a:r>
              <a:rPr lang="en-GB" sz="2500" b="1" dirty="0" err="1"/>
              <a:t>Berossus</a:t>
            </a:r>
            <a:r>
              <a:rPr lang="en-GB" sz="2500" b="1" dirty="0"/>
              <a:t> acts as the </a:t>
            </a:r>
            <a:r>
              <a:rPr lang="en-GB" sz="2500" b="1" u="sng" dirty="0"/>
              <a:t>only extant historical record </a:t>
            </a:r>
            <a:r>
              <a:rPr lang="en-GB" sz="2500" b="1" dirty="0"/>
              <a:t>of this short siege of </a:t>
            </a:r>
            <a:r>
              <a:rPr lang="en-GB" sz="2500" b="1" dirty="0">
                <a:solidFill>
                  <a:srgbClr val="FFC000"/>
                </a:solidFill>
              </a:rPr>
              <a:t>Jerusalem</a:t>
            </a:r>
            <a:r>
              <a:rPr lang="en-GB" sz="2500" b="1" dirty="0"/>
              <a:t> in 605 bc in which </a:t>
            </a:r>
            <a:r>
              <a:rPr lang="en-GB" sz="2500" b="1" dirty="0">
                <a:solidFill>
                  <a:srgbClr val="FFC000"/>
                </a:solidFill>
              </a:rPr>
              <a:t>Jews</a:t>
            </a:r>
            <a:r>
              <a:rPr lang="en-GB" sz="2500" b="1" dirty="0"/>
              <a:t> were taken captive i.e. </a:t>
            </a:r>
            <a:r>
              <a:rPr lang="en-GB" sz="2500" b="1" dirty="0">
                <a:solidFill>
                  <a:srgbClr val="CC00CC"/>
                </a:solidFill>
              </a:rPr>
              <a:t>Daniel</a:t>
            </a:r>
            <a:r>
              <a:rPr lang="en-GB" sz="2500" b="1" dirty="0"/>
              <a:t> &amp; his 3 friends</a:t>
            </a:r>
          </a:p>
          <a:p>
            <a:r>
              <a:rPr lang="en-GB" sz="2500" b="1" dirty="0"/>
              <a:t>Was </a:t>
            </a:r>
            <a:r>
              <a:rPr lang="en-GB" sz="2500" b="1" dirty="0">
                <a:solidFill>
                  <a:srgbClr val="FFC000"/>
                </a:solidFill>
              </a:rPr>
              <a:t>Jehoiakim</a:t>
            </a:r>
            <a:r>
              <a:rPr lang="en-GB" sz="2500" b="1" dirty="0"/>
              <a:t> placed in chains? Yes, but when we cannot say with total certainty but 605 </a:t>
            </a:r>
            <a:r>
              <a:rPr lang="en-GB" sz="2500" b="1" dirty="0" err="1"/>
              <a:t>bc</a:t>
            </a:r>
            <a:r>
              <a:rPr lang="en-GB" sz="2500" b="1" dirty="0"/>
              <a:t> is hinted at in the text of 2 Chronicles 36</a:t>
            </a:r>
          </a:p>
          <a:p>
            <a:endParaRPr lang="en-GB" dirty="0"/>
          </a:p>
          <a:p>
            <a:endParaRPr lang="en-GB" dirty="0"/>
          </a:p>
        </p:txBody>
      </p:sp>
      <p:pic>
        <p:nvPicPr>
          <p:cNvPr id="5" name="Picture 4">
            <a:extLst>
              <a:ext uri="{FF2B5EF4-FFF2-40B4-BE49-F238E27FC236}">
                <a16:creationId xmlns:a16="http://schemas.microsoft.com/office/drawing/2014/main" id="{A238D0E3-26A9-4FD6-ABCC-F9583B6AE91E}"/>
              </a:ext>
            </a:extLst>
          </p:cNvPr>
          <p:cNvPicPr>
            <a:picLocks noChangeAspect="1"/>
          </p:cNvPicPr>
          <p:nvPr/>
        </p:nvPicPr>
        <p:blipFill rotWithShape="1">
          <a:blip r:embed="rId2"/>
          <a:srcRect l="20639" t="15252" r="13493" b="14007"/>
          <a:stretch/>
        </p:blipFill>
        <p:spPr>
          <a:xfrm rot="16200000">
            <a:off x="2125528" y="1011761"/>
            <a:ext cx="3094184" cy="4691314"/>
          </a:xfrm>
          <a:prstGeom prst="rect">
            <a:avLst/>
          </a:prstGeom>
        </p:spPr>
      </p:pic>
      <p:cxnSp>
        <p:nvCxnSpPr>
          <p:cNvPr id="7" name="Straight Arrow Connector 6">
            <a:extLst>
              <a:ext uri="{FF2B5EF4-FFF2-40B4-BE49-F238E27FC236}">
                <a16:creationId xmlns:a16="http://schemas.microsoft.com/office/drawing/2014/main" id="{7AB8D4C9-ABB9-4535-9E0E-B88C967956F2}"/>
              </a:ext>
            </a:extLst>
          </p:cNvPr>
          <p:cNvCxnSpPr>
            <a:cxnSpLocks/>
          </p:cNvCxnSpPr>
          <p:nvPr/>
        </p:nvCxnSpPr>
        <p:spPr>
          <a:xfrm flipH="1">
            <a:off x="3489614" y="2312669"/>
            <a:ext cx="5608204" cy="111633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5BCEF7-632C-441E-BC6C-5D12903B22EB}"/>
              </a:ext>
            </a:extLst>
          </p:cNvPr>
          <p:cNvCxnSpPr>
            <a:cxnSpLocks/>
          </p:cNvCxnSpPr>
          <p:nvPr/>
        </p:nvCxnSpPr>
        <p:spPr>
          <a:xfrm flipH="1">
            <a:off x="3657600" y="2571286"/>
            <a:ext cx="482138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97E944C-91A5-4ACD-A62B-35958F7BB3F2}"/>
              </a:ext>
            </a:extLst>
          </p:cNvPr>
          <p:cNvSpPr txBox="1"/>
          <p:nvPr/>
        </p:nvSpPr>
        <p:spPr>
          <a:xfrm>
            <a:off x="1292356" y="5163127"/>
            <a:ext cx="9601196" cy="1477328"/>
          </a:xfrm>
          <a:prstGeom prst="rect">
            <a:avLst/>
          </a:prstGeom>
          <a:noFill/>
        </p:spPr>
        <p:txBody>
          <a:bodyPr wrap="square" rtlCol="0">
            <a:spAutoFit/>
          </a:bodyPr>
          <a:lstStyle/>
          <a:p>
            <a:r>
              <a:rPr lang="en-GB" dirty="0">
                <a:solidFill>
                  <a:srgbClr val="CC6600"/>
                </a:solidFill>
              </a:rPr>
              <a:t>“</a:t>
            </a:r>
            <a:r>
              <a:rPr lang="en-GB" b="1" i="1" dirty="0">
                <a:solidFill>
                  <a:srgbClr val="CC6600"/>
                </a:solidFill>
              </a:rPr>
              <a:t>Jehoiakim was twenty and five years old when he began to reign, and he reigned eleven years in Jerusalem: and he did that which was evil in the sight of the LORD his God.” Against him came up Nebuchadnezzar king of Babylon, and </a:t>
            </a:r>
            <a:r>
              <a:rPr lang="en-GB" b="1" i="1" dirty="0">
                <a:solidFill>
                  <a:srgbClr val="FF0000"/>
                </a:solidFill>
              </a:rPr>
              <a:t>bound him in fetters, to carry him to Babylon</a:t>
            </a:r>
            <a:r>
              <a:rPr lang="en-GB" b="1" i="1" dirty="0"/>
              <a:t>.” </a:t>
            </a:r>
            <a:r>
              <a:rPr lang="en-GB" b="1" dirty="0">
                <a:solidFill>
                  <a:srgbClr val="CC6600"/>
                </a:solidFill>
              </a:rPr>
              <a:t>(2 Chron 36:5-6)</a:t>
            </a:r>
            <a:br>
              <a:rPr lang="en-GB" sz="2000" dirty="0"/>
            </a:br>
            <a:endParaRPr lang="en-GB" dirty="0"/>
          </a:p>
        </p:txBody>
      </p:sp>
    </p:spTree>
    <p:extLst>
      <p:ext uri="{BB962C8B-B14F-4D97-AF65-F5344CB8AC3E}">
        <p14:creationId xmlns:p14="http://schemas.microsoft.com/office/powerpoint/2010/main" val="2701598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2" y="982132"/>
            <a:ext cx="9601195" cy="624995"/>
          </a:xfrm>
        </p:spPr>
        <p:txBody>
          <a:bodyPr>
            <a:normAutofit fontScale="90000"/>
          </a:bodyPr>
          <a:lstStyle/>
          <a:p>
            <a:r>
              <a:rPr lang="en-GB" b="1" dirty="0"/>
              <a:t>Conclusion: Is the timing correct?</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95401" y="1681017"/>
            <a:ext cx="9601196" cy="4581237"/>
          </a:xfrm>
          <a:solidFill>
            <a:schemeClr val="bg1"/>
          </a:solidFill>
        </p:spPr>
        <p:txBody>
          <a:bodyPr>
            <a:normAutofit fontScale="92500" lnSpcReduction="20000"/>
          </a:bodyPr>
          <a:lstStyle/>
          <a:p>
            <a:r>
              <a:rPr lang="en-GB" b="1" dirty="0"/>
              <a:t> </a:t>
            </a:r>
            <a:r>
              <a:rPr lang="en-GB" sz="1700" b="1" i="1" dirty="0"/>
              <a:t>Daniel 2:1 is dated to the 2</a:t>
            </a:r>
            <a:r>
              <a:rPr lang="en-GB" sz="1700" b="1" i="1" baseline="30000" dirty="0"/>
              <a:t>nd</a:t>
            </a:r>
            <a:r>
              <a:rPr lang="en-GB" sz="1700" b="1" i="1" dirty="0"/>
              <a:t> year of </a:t>
            </a:r>
            <a:r>
              <a:rPr lang="en-GB" sz="1700" b="1" i="1" dirty="0">
                <a:solidFill>
                  <a:srgbClr val="0066FF"/>
                </a:solidFill>
              </a:rPr>
              <a:t>Nebuchadnezzar’s</a:t>
            </a:r>
            <a:r>
              <a:rPr lang="en-GB" sz="1700" b="1" i="1" dirty="0"/>
              <a:t> reign – but this does not sit comfortably with the 3 year training period normally required for royal service (Dan 1:5 + 18)Nor indeed does it sit well with the context of Daniel 1, where </a:t>
            </a:r>
            <a:r>
              <a:rPr lang="en-GB" sz="1700" b="1" i="1" dirty="0">
                <a:solidFill>
                  <a:srgbClr val="CC00CC"/>
                </a:solidFill>
              </a:rPr>
              <a:t>Daniel </a:t>
            </a:r>
            <a:r>
              <a:rPr lang="en-GB" sz="1700" b="1" i="1" dirty="0"/>
              <a:t>is introduced to </a:t>
            </a:r>
            <a:r>
              <a:rPr lang="en-GB" sz="1700" b="1" i="1" dirty="0">
                <a:solidFill>
                  <a:srgbClr val="0066FF"/>
                </a:solidFill>
              </a:rPr>
              <a:t>Nebuchadnezzar</a:t>
            </a:r>
            <a:r>
              <a:rPr lang="en-GB" sz="1700" b="1" i="1" dirty="0"/>
              <a:t> after his period of 3 years training (Dan 1:18) whereas in Daniel chapter 2, </a:t>
            </a:r>
            <a:r>
              <a:rPr lang="en-GB" sz="1700" b="1" i="1" dirty="0">
                <a:solidFill>
                  <a:srgbClr val="CC00CC"/>
                </a:solidFill>
              </a:rPr>
              <a:t>Daniel </a:t>
            </a:r>
            <a:r>
              <a:rPr lang="en-GB" sz="1700" b="1" i="1" dirty="0"/>
              <a:t>is seemingly unknown to </a:t>
            </a:r>
            <a:r>
              <a:rPr lang="en-GB" sz="1700" b="1" i="1" dirty="0">
                <a:solidFill>
                  <a:srgbClr val="0066FF"/>
                </a:solidFill>
              </a:rPr>
              <a:t>Nebuchadnezzar</a:t>
            </a:r>
            <a:r>
              <a:rPr lang="en-GB" sz="1700" b="1" i="1" dirty="0"/>
              <a:t>.  </a:t>
            </a:r>
          </a:p>
          <a:p>
            <a:r>
              <a:rPr lang="en-GB" b="1" dirty="0">
                <a:solidFill>
                  <a:schemeClr val="tx1"/>
                </a:solidFill>
              </a:rPr>
              <a:t>Well we have seen that the accession versus non accession year of accounting for Kings reigns will always account for some discrepancies </a:t>
            </a:r>
          </a:p>
          <a:p>
            <a:r>
              <a:rPr lang="en-GB" b="1" dirty="0">
                <a:solidFill>
                  <a:schemeClr val="tx1"/>
                </a:solidFill>
              </a:rPr>
              <a:t>Also, when we factor in that there could also be a civil and a religious new years, in some cases 6 months apart from each other (which is another layer of complexity) then we should not be too concerned about the critics allegation that Daniel 1:18 and 2:1 contradict each other</a:t>
            </a:r>
          </a:p>
          <a:p>
            <a:r>
              <a:rPr lang="en-GB" b="1" dirty="0">
                <a:solidFill>
                  <a:schemeClr val="tx1"/>
                </a:solidFill>
              </a:rPr>
              <a:t>Finally, we leave you with the </a:t>
            </a:r>
            <a:r>
              <a:rPr lang="en-GB" b="1" dirty="0">
                <a:solidFill>
                  <a:srgbClr val="FF0000"/>
                </a:solidFill>
              </a:rPr>
              <a:t>Jerusalem Chronicle </a:t>
            </a:r>
            <a:r>
              <a:rPr lang="en-GB" b="1" dirty="0">
                <a:solidFill>
                  <a:schemeClr val="tx1"/>
                </a:solidFill>
              </a:rPr>
              <a:t>in slides 19-22  for your information shown in the table with the front of the tablet in the left hand column and the reverse in the right hand column.</a:t>
            </a:r>
          </a:p>
          <a:p>
            <a:r>
              <a:rPr lang="en-GB" b="1" dirty="0">
                <a:solidFill>
                  <a:schemeClr val="tx1"/>
                </a:solidFill>
              </a:rPr>
              <a:t>We trust you have found this study helpful in challenging what the critics say about the early chapters of Daniel </a:t>
            </a:r>
          </a:p>
          <a:p>
            <a:endParaRPr lang="en-GB" dirty="0">
              <a:solidFill>
                <a:schemeClr val="tx1"/>
              </a:solidFill>
            </a:endParaRPr>
          </a:p>
        </p:txBody>
      </p:sp>
    </p:spTree>
    <p:extLst>
      <p:ext uri="{BB962C8B-B14F-4D97-AF65-F5344CB8AC3E}">
        <p14:creationId xmlns:p14="http://schemas.microsoft.com/office/powerpoint/2010/main" val="979378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B781A-4300-422D-8DEE-0DFB33C43933}"/>
              </a:ext>
            </a:extLst>
          </p:cNvPr>
          <p:cNvSpPr>
            <a:spLocks noGrp="1"/>
          </p:cNvSpPr>
          <p:nvPr>
            <p:ph type="title"/>
          </p:nvPr>
        </p:nvSpPr>
        <p:spPr>
          <a:xfrm>
            <a:off x="1295401" y="982133"/>
            <a:ext cx="5777427" cy="532632"/>
          </a:xfrm>
        </p:spPr>
        <p:txBody>
          <a:bodyPr>
            <a:normAutofit fontScale="90000"/>
          </a:bodyPr>
          <a:lstStyle/>
          <a:p>
            <a:r>
              <a:rPr lang="en-GB" b="1" dirty="0">
                <a:solidFill>
                  <a:srgbClr val="CC6600"/>
                </a:solidFill>
              </a:rPr>
              <a:t>Jerusalem Chronicle (1)</a:t>
            </a:r>
          </a:p>
        </p:txBody>
      </p:sp>
      <p:graphicFrame>
        <p:nvGraphicFramePr>
          <p:cNvPr id="9" name="Content Placeholder 8">
            <a:extLst>
              <a:ext uri="{FF2B5EF4-FFF2-40B4-BE49-F238E27FC236}">
                <a16:creationId xmlns:a16="http://schemas.microsoft.com/office/drawing/2014/main" id="{98839E3A-152E-4E26-9323-0E08C9233BF2}"/>
              </a:ext>
            </a:extLst>
          </p:cNvPr>
          <p:cNvGraphicFramePr>
            <a:graphicFrameLocks noGrp="1"/>
          </p:cNvGraphicFramePr>
          <p:nvPr>
            <p:ph idx="1"/>
            <p:extLst>
              <p:ext uri="{D42A27DB-BD31-4B8C-83A1-F6EECF244321}">
                <p14:modId xmlns:p14="http://schemas.microsoft.com/office/powerpoint/2010/main" val="3465140305"/>
              </p:ext>
            </p:extLst>
          </p:nvPr>
        </p:nvGraphicFramePr>
        <p:xfrm>
          <a:off x="1477817" y="1625600"/>
          <a:ext cx="9227128" cy="4488872"/>
        </p:xfrm>
        <a:graphic>
          <a:graphicData uri="http://schemas.openxmlformats.org/drawingml/2006/table">
            <a:tbl>
              <a:tblPr firstRow="1" firstCol="1" bandRow="1">
                <a:tableStyleId>{0505E3EF-67EA-436B-97B2-0124C06EBD24}</a:tableStyleId>
              </a:tblPr>
              <a:tblGrid>
                <a:gridCol w="430859">
                  <a:extLst>
                    <a:ext uri="{9D8B030D-6E8A-4147-A177-3AD203B41FA5}">
                      <a16:colId xmlns:a16="http://schemas.microsoft.com/office/drawing/2014/main" val="3872242365"/>
                    </a:ext>
                  </a:extLst>
                </a:gridCol>
                <a:gridCol w="4351569">
                  <a:extLst>
                    <a:ext uri="{9D8B030D-6E8A-4147-A177-3AD203B41FA5}">
                      <a16:colId xmlns:a16="http://schemas.microsoft.com/office/drawing/2014/main" val="1897354332"/>
                    </a:ext>
                  </a:extLst>
                </a:gridCol>
                <a:gridCol w="4444700">
                  <a:extLst>
                    <a:ext uri="{9D8B030D-6E8A-4147-A177-3AD203B41FA5}">
                      <a16:colId xmlns:a16="http://schemas.microsoft.com/office/drawing/2014/main" val="3321382655"/>
                    </a:ext>
                  </a:extLst>
                </a:gridCol>
              </a:tblGrid>
              <a:tr h="295150">
                <a:tc>
                  <a:txBody>
                    <a:bodyPr/>
                    <a:lstStyle/>
                    <a:p>
                      <a:pPr>
                        <a:lnSpc>
                          <a:spcPct val="107000"/>
                        </a:lnSpc>
                        <a:spcAft>
                          <a:spcPts val="0"/>
                        </a:spcAft>
                      </a:pPr>
                      <a:r>
                        <a:rPr lang="en-GB" sz="9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Obverse (Front)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Reverse(Back)</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extLst>
                  <a:ext uri="{0D108BD9-81ED-4DB2-BD59-A6C34878D82A}">
                    <a16:rowId xmlns:a16="http://schemas.microsoft.com/office/drawing/2014/main" val="408725469"/>
                  </a:ext>
                </a:extLst>
              </a:tr>
              <a:tr h="740720">
                <a:tc>
                  <a:txBody>
                    <a:bodyPr/>
                    <a:lstStyle/>
                    <a:p>
                      <a:pPr>
                        <a:lnSpc>
                          <a:spcPct val="107000"/>
                        </a:lnSpc>
                        <a:spcAft>
                          <a:spcPts val="0"/>
                        </a:spcAft>
                      </a:pPr>
                      <a:r>
                        <a:rPr lang="en-GB" sz="1400">
                          <a:effectLst/>
                        </a:rPr>
                        <a:t>1</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In the twenty-first year [605/604] the king of </a:t>
                      </a:r>
                      <a:r>
                        <a:rPr lang="en-GB" sz="1400" b="1" u="sng" dirty="0">
                          <a:solidFill>
                            <a:srgbClr val="0066FF"/>
                          </a:solidFill>
                          <a:effectLst/>
                          <a:hlinkClick r:id="rId2">
                            <a:extLst>
                              <a:ext uri="{A12FA001-AC4F-418D-AE19-62706E023703}">
                                <ahyp:hlinkClr xmlns:ahyp="http://schemas.microsoft.com/office/drawing/2018/hyperlinkcolor" val="tx"/>
                              </a:ext>
                            </a:extLst>
                          </a:hlinkClick>
                        </a:rPr>
                        <a:t>Akkad</a:t>
                      </a:r>
                      <a:r>
                        <a:rPr lang="en-GB" sz="1400" b="1" dirty="0">
                          <a:effectLst/>
                        </a:rPr>
                        <a:t> [</a:t>
                      </a:r>
                      <a:r>
                        <a:rPr lang="en-GB" sz="1400" b="1" u="sng" dirty="0" err="1">
                          <a:solidFill>
                            <a:srgbClr val="0066FF"/>
                          </a:solidFill>
                          <a:effectLst/>
                          <a:hlinkClick r:id="rId3">
                            <a:extLst>
                              <a:ext uri="{A12FA001-AC4F-418D-AE19-62706E023703}">
                                <ahyp:hlinkClr xmlns:ahyp="http://schemas.microsoft.com/office/drawing/2018/hyperlinkcolor" val="tx"/>
                              </a:ext>
                            </a:extLst>
                          </a:hlinkClick>
                        </a:rPr>
                        <a:t>Nabopolassar</a:t>
                      </a:r>
                      <a:r>
                        <a:rPr lang="en-GB" sz="1400" b="1" dirty="0">
                          <a:effectLst/>
                        </a:rPr>
                        <a:t>] stayed in his own land, </a:t>
                      </a:r>
                      <a:r>
                        <a:rPr lang="en-GB" sz="1400" b="1" u="sng" dirty="0">
                          <a:solidFill>
                            <a:srgbClr val="0066FF"/>
                          </a:solidFill>
                          <a:effectLst/>
                          <a:hlinkClick r:id="rId4">
                            <a:extLst>
                              <a:ext uri="{A12FA001-AC4F-418D-AE19-62706E023703}">
                                <ahyp:hlinkClr xmlns:ahyp="http://schemas.microsoft.com/office/drawing/2018/hyperlinkcolor" val="tx"/>
                              </a:ext>
                            </a:extLst>
                          </a:hlinkClick>
                        </a:rPr>
                        <a:t>Nebuchadnezzar</a:t>
                      </a:r>
                      <a:r>
                        <a:rPr lang="en-GB" sz="1400" b="1" dirty="0">
                          <a:effectLst/>
                        </a:rPr>
                        <a:t> his eldest son, the crown-prince</a:t>
                      </a:r>
                      <a:r>
                        <a:rPr lang="en-GB" sz="900" b="1" dirty="0">
                          <a:effectLst/>
                        </a:rPr>
                        <a:t>,</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In the third year </a:t>
                      </a:r>
                      <a:r>
                        <a:rPr lang="en-GB" sz="1400" b="1" dirty="0">
                          <a:solidFill>
                            <a:srgbClr val="FF0000"/>
                          </a:solidFill>
                          <a:effectLst/>
                        </a:rPr>
                        <a:t>[602/601] </a:t>
                      </a:r>
                      <a:r>
                        <a:rPr lang="en-GB" sz="1400" b="1" dirty="0">
                          <a:effectLst/>
                        </a:rPr>
                        <a:t>the king of </a:t>
                      </a:r>
                      <a:r>
                        <a:rPr lang="en-GB" sz="1400" b="1" dirty="0">
                          <a:solidFill>
                            <a:srgbClr val="0066FF"/>
                          </a:solidFill>
                          <a:effectLst/>
                        </a:rPr>
                        <a:t>Akkad</a:t>
                      </a:r>
                      <a:r>
                        <a:rPr lang="en-GB" sz="1400" b="1" dirty="0">
                          <a:effectLst/>
                        </a:rPr>
                        <a:t> left and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extLst>
                  <a:ext uri="{0D108BD9-81ED-4DB2-BD59-A6C34878D82A}">
                    <a16:rowId xmlns:a16="http://schemas.microsoft.com/office/drawing/2014/main" val="4087562043"/>
                  </a:ext>
                </a:extLst>
              </a:tr>
              <a:tr h="740720">
                <a:tc>
                  <a:txBody>
                    <a:bodyPr/>
                    <a:lstStyle/>
                    <a:p>
                      <a:pPr>
                        <a:lnSpc>
                          <a:spcPct val="107000"/>
                        </a:lnSpc>
                        <a:spcAft>
                          <a:spcPts val="0"/>
                        </a:spcAft>
                      </a:pPr>
                      <a:r>
                        <a:rPr lang="en-GB" sz="1400">
                          <a:effectLst/>
                        </a:rPr>
                        <a:t>2</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mustered the </a:t>
                      </a:r>
                      <a:r>
                        <a:rPr lang="en-GB" sz="1400" b="1" u="sng" dirty="0">
                          <a:solidFill>
                            <a:srgbClr val="0066FF"/>
                          </a:solidFill>
                          <a:effectLst/>
                          <a:hlinkClick r:id="rId5">
                            <a:extLst>
                              <a:ext uri="{A12FA001-AC4F-418D-AE19-62706E023703}">
                                <ahyp:hlinkClr xmlns:ahyp="http://schemas.microsoft.com/office/drawing/2018/hyperlinkcolor" val="tx"/>
                              </a:ext>
                            </a:extLst>
                          </a:hlinkClick>
                        </a:rPr>
                        <a:t>Babylonian</a:t>
                      </a:r>
                      <a:r>
                        <a:rPr lang="en-GB" sz="1400" b="1" dirty="0">
                          <a:effectLst/>
                        </a:rPr>
                        <a:t> army and took command of his troops; he marched to </a:t>
                      </a:r>
                      <a:r>
                        <a:rPr lang="en-GB" sz="1400" b="1" dirty="0" err="1">
                          <a:effectLst/>
                        </a:rPr>
                        <a:t>Karchemiš</a:t>
                      </a:r>
                      <a:r>
                        <a:rPr lang="en-GB" sz="1400" b="1" dirty="0">
                          <a:effectLst/>
                        </a:rPr>
                        <a:t> which is on the bank of the </a:t>
                      </a:r>
                      <a:r>
                        <a:rPr lang="en-GB" sz="1400" b="1" u="sng" dirty="0">
                          <a:effectLst/>
                          <a:hlinkClick r:id="rId6"/>
                        </a:rPr>
                        <a:t>Euphrates</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 in the month of [...] on the thirteenth day, [the king's brother] </a:t>
                      </a:r>
                      <a:r>
                        <a:rPr lang="en-GB" sz="1400" b="1" dirty="0" err="1">
                          <a:effectLst/>
                        </a:rPr>
                        <a:t>Nabû-šuma-lišir</a:t>
                      </a:r>
                      <a:r>
                        <a:rPr lang="en-GB" sz="1400" b="1" dirty="0">
                          <a:effectLst/>
                        </a:rPr>
                        <a:t> [...]</a:t>
                      </a:r>
                      <a:endParaRPr lang="en-GB" sz="1400" b="1" dirty="0">
                        <a:solidFill>
                          <a:srgbClr val="00CCFF"/>
                        </a:solidFill>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extLst>
                  <a:ext uri="{0D108BD9-81ED-4DB2-BD59-A6C34878D82A}">
                    <a16:rowId xmlns:a16="http://schemas.microsoft.com/office/drawing/2014/main" val="2583515953"/>
                  </a:ext>
                </a:extLst>
              </a:tr>
              <a:tr h="490120">
                <a:tc>
                  <a:txBody>
                    <a:bodyPr/>
                    <a:lstStyle/>
                    <a:p>
                      <a:pPr>
                        <a:lnSpc>
                          <a:spcPct val="107000"/>
                        </a:lnSpc>
                        <a:spcAft>
                          <a:spcPts val="0"/>
                        </a:spcAft>
                      </a:pPr>
                      <a:r>
                        <a:rPr lang="en-GB" sz="1400">
                          <a:effectLst/>
                        </a:rPr>
                        <a:t>3</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and crossed the river to go against the </a:t>
                      </a:r>
                      <a:r>
                        <a:rPr lang="en-GB" sz="1400" b="1" dirty="0">
                          <a:solidFill>
                            <a:srgbClr val="00CC00"/>
                          </a:solidFill>
                          <a:effectLst/>
                        </a:rPr>
                        <a:t>Egyptian</a:t>
                      </a:r>
                      <a:r>
                        <a:rPr lang="en-GB" sz="1400" b="1" dirty="0">
                          <a:effectLst/>
                        </a:rPr>
                        <a:t> army which lay in </a:t>
                      </a:r>
                      <a:r>
                        <a:rPr lang="en-GB" sz="1400" b="1" dirty="0" err="1">
                          <a:effectLst/>
                        </a:rPr>
                        <a:t>Karchemiš</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The king of </a:t>
                      </a:r>
                      <a:r>
                        <a:rPr lang="en-GB" sz="1400" b="1" dirty="0">
                          <a:solidFill>
                            <a:srgbClr val="0066FF"/>
                          </a:solidFill>
                          <a:effectLst/>
                        </a:rPr>
                        <a:t>Akkad </a:t>
                      </a:r>
                      <a:r>
                        <a:rPr lang="en-GB" sz="1400" b="1" dirty="0">
                          <a:effectLst/>
                        </a:rPr>
                        <a:t>mustered his troops and marched to the </a:t>
                      </a:r>
                      <a:r>
                        <a:rPr lang="en-GB" sz="1400" b="1" dirty="0">
                          <a:solidFill>
                            <a:srgbClr val="FFC000"/>
                          </a:solidFill>
                          <a:effectLst/>
                        </a:rPr>
                        <a:t>Hatti-land</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extLst>
                  <a:ext uri="{0D108BD9-81ED-4DB2-BD59-A6C34878D82A}">
                    <a16:rowId xmlns:a16="http://schemas.microsoft.com/office/drawing/2014/main" val="4190977379"/>
                  </a:ext>
                </a:extLst>
              </a:tr>
              <a:tr h="490120">
                <a:tc>
                  <a:txBody>
                    <a:bodyPr/>
                    <a:lstStyle/>
                    <a:p>
                      <a:pPr>
                        <a:lnSpc>
                          <a:spcPct val="107000"/>
                        </a:lnSpc>
                        <a:spcAft>
                          <a:spcPts val="0"/>
                        </a:spcAft>
                      </a:pPr>
                      <a:r>
                        <a:rPr lang="en-GB" sz="1400">
                          <a:effectLst/>
                        </a:rPr>
                        <a:t>4</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They fought with each other and the </a:t>
                      </a:r>
                      <a:r>
                        <a:rPr lang="en-GB" sz="1400" b="1" dirty="0">
                          <a:solidFill>
                            <a:srgbClr val="00CC00"/>
                          </a:solidFill>
                          <a:effectLst/>
                        </a:rPr>
                        <a:t>Egyptian</a:t>
                      </a:r>
                      <a:r>
                        <a:rPr lang="en-GB" sz="1400" b="1" dirty="0">
                          <a:effectLst/>
                        </a:rPr>
                        <a:t> army withdrew before him.</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and brought back much spoils from the </a:t>
                      </a:r>
                      <a:r>
                        <a:rPr lang="en-GB" sz="1400" b="1" dirty="0">
                          <a:solidFill>
                            <a:srgbClr val="FFC000"/>
                          </a:solidFill>
                          <a:effectLst/>
                        </a:rPr>
                        <a:t>Hatti-land</a:t>
                      </a:r>
                      <a:r>
                        <a:rPr lang="en-GB" sz="1400" b="1" dirty="0">
                          <a:effectLst/>
                        </a:rPr>
                        <a:t> into </a:t>
                      </a:r>
                      <a:r>
                        <a:rPr lang="en-GB" sz="1400" b="1" dirty="0">
                          <a:solidFill>
                            <a:srgbClr val="0066FF"/>
                          </a:solidFill>
                          <a:effectLst/>
                        </a:rPr>
                        <a:t>Akkad</a:t>
                      </a:r>
                      <a:endParaRPr lang="en-GB"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extLst>
                  <a:ext uri="{0D108BD9-81ED-4DB2-BD59-A6C34878D82A}">
                    <a16:rowId xmlns:a16="http://schemas.microsoft.com/office/drawing/2014/main" val="3460848496"/>
                  </a:ext>
                </a:extLst>
              </a:tr>
              <a:tr h="740720">
                <a:tc>
                  <a:txBody>
                    <a:bodyPr/>
                    <a:lstStyle/>
                    <a:p>
                      <a:pPr>
                        <a:lnSpc>
                          <a:spcPct val="107000"/>
                        </a:lnSpc>
                        <a:spcAft>
                          <a:spcPts val="0"/>
                        </a:spcAft>
                      </a:pPr>
                      <a:r>
                        <a:rPr lang="en-GB" sz="1400">
                          <a:effectLst/>
                        </a:rPr>
                        <a:t>5</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He accomplished their defeat and beat them to non-existence. As for the rest of the </a:t>
                      </a:r>
                      <a:r>
                        <a:rPr lang="en-GB" sz="1400" b="1" dirty="0">
                          <a:solidFill>
                            <a:srgbClr val="00CC00"/>
                          </a:solidFill>
                          <a:effectLst/>
                        </a:rPr>
                        <a:t>Egyptian</a:t>
                      </a:r>
                      <a:r>
                        <a:rPr lang="en-GB" sz="1400" b="1" dirty="0">
                          <a:effectLst/>
                        </a:rPr>
                        <a:t> army</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In the fourth year [601/600] the king of Akkad mustered his army and marched to the </a:t>
                      </a:r>
                      <a:r>
                        <a:rPr lang="en-GB" sz="1400" b="1" dirty="0">
                          <a:solidFill>
                            <a:srgbClr val="FFC000"/>
                          </a:solidFill>
                          <a:effectLst/>
                        </a:rPr>
                        <a:t>Hatti-land</a:t>
                      </a:r>
                      <a:r>
                        <a:rPr lang="en-GB" sz="1400" b="1" dirty="0">
                          <a:effectLst/>
                        </a:rPr>
                        <a:t>. In the </a:t>
                      </a:r>
                      <a:r>
                        <a:rPr lang="en-GB" sz="1400" b="1" dirty="0">
                          <a:solidFill>
                            <a:srgbClr val="FFC000"/>
                          </a:solidFill>
                          <a:effectLst/>
                        </a:rPr>
                        <a:t>Hatti-land </a:t>
                      </a:r>
                      <a:r>
                        <a:rPr lang="en-GB" sz="1400" b="1" dirty="0">
                          <a:effectLst/>
                        </a:rPr>
                        <a:t>they marched unopposed.</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extLst>
                  <a:ext uri="{0D108BD9-81ED-4DB2-BD59-A6C34878D82A}">
                    <a16:rowId xmlns:a16="http://schemas.microsoft.com/office/drawing/2014/main" val="3811212146"/>
                  </a:ext>
                </a:extLst>
              </a:tr>
              <a:tr h="991322">
                <a:tc>
                  <a:txBody>
                    <a:bodyPr/>
                    <a:lstStyle/>
                    <a:p>
                      <a:pPr>
                        <a:lnSpc>
                          <a:spcPct val="107000"/>
                        </a:lnSpc>
                        <a:spcAft>
                          <a:spcPts val="0"/>
                        </a:spcAft>
                      </a:pPr>
                      <a:r>
                        <a:rPr lang="en-GB" sz="1400" dirty="0">
                          <a:effectLst/>
                        </a:rPr>
                        <a:t>6</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which had escaped from the defeat so quickly that no weapon had reached them, in the district of </a:t>
                      </a:r>
                      <a:r>
                        <a:rPr lang="en-GB" sz="1400" b="1" dirty="0" err="1">
                          <a:effectLst/>
                        </a:rPr>
                        <a:t>Hamath</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tc>
                  <a:txBody>
                    <a:bodyPr/>
                    <a:lstStyle/>
                    <a:p>
                      <a:pPr>
                        <a:lnSpc>
                          <a:spcPct val="107000"/>
                        </a:lnSpc>
                        <a:spcAft>
                          <a:spcPts val="0"/>
                        </a:spcAft>
                      </a:pPr>
                      <a:r>
                        <a:rPr lang="en-GB" sz="1400" b="1" dirty="0">
                          <a:effectLst/>
                        </a:rPr>
                        <a:t>In the month of </a:t>
                      </a:r>
                      <a:r>
                        <a:rPr lang="en-GB" sz="1400" b="1" dirty="0" err="1">
                          <a:effectLst/>
                        </a:rPr>
                        <a:t>Kislîmu</a:t>
                      </a:r>
                      <a:r>
                        <a:rPr lang="en-GB" sz="1400" b="1" baseline="30000" dirty="0">
                          <a:effectLst/>
                        </a:rPr>
                        <a:t> </a:t>
                      </a:r>
                      <a:r>
                        <a:rPr lang="en-GB" sz="1400" b="1" dirty="0">
                          <a:solidFill>
                            <a:srgbClr val="FF0000"/>
                          </a:solidFill>
                          <a:effectLst/>
                        </a:rPr>
                        <a:t>[End 601] </a:t>
                      </a:r>
                      <a:r>
                        <a:rPr lang="en-GB" sz="1400" b="1" dirty="0">
                          <a:effectLst/>
                        </a:rPr>
                        <a:t>he took the lead of his army and marched to </a:t>
                      </a:r>
                      <a:r>
                        <a:rPr lang="en-GB" sz="1400" b="1" dirty="0">
                          <a:solidFill>
                            <a:srgbClr val="00CC00"/>
                          </a:solidFill>
                          <a:effectLst/>
                        </a:rPr>
                        <a:t>Egypt. </a:t>
                      </a:r>
                      <a:r>
                        <a:rPr lang="en-GB" sz="1400" b="1" dirty="0">
                          <a:effectLst/>
                        </a:rPr>
                        <a:t>The king of </a:t>
                      </a:r>
                      <a:r>
                        <a:rPr lang="en-GB" sz="1400" b="1" dirty="0">
                          <a:solidFill>
                            <a:srgbClr val="00CC00"/>
                          </a:solidFill>
                          <a:effectLst/>
                        </a:rPr>
                        <a:t>Egypt</a:t>
                      </a:r>
                      <a:r>
                        <a:rPr lang="en-GB" sz="1400" b="1" dirty="0">
                          <a:effectLst/>
                        </a:rPr>
                        <a:t> heard it and mustered his army.</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479" marR="58479" marT="0" marB="0"/>
                </a:tc>
                <a:extLst>
                  <a:ext uri="{0D108BD9-81ED-4DB2-BD59-A6C34878D82A}">
                    <a16:rowId xmlns:a16="http://schemas.microsoft.com/office/drawing/2014/main" val="2709196356"/>
                  </a:ext>
                </a:extLst>
              </a:tr>
            </a:tbl>
          </a:graphicData>
        </a:graphic>
      </p:graphicFrame>
    </p:spTree>
    <p:extLst>
      <p:ext uri="{BB962C8B-B14F-4D97-AF65-F5344CB8AC3E}">
        <p14:creationId xmlns:p14="http://schemas.microsoft.com/office/powerpoint/2010/main" val="1966895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FC714-EB9B-40F8-B1C1-D5BE2628753C}"/>
              </a:ext>
            </a:extLst>
          </p:cNvPr>
          <p:cNvSpPr>
            <a:spLocks noGrp="1"/>
          </p:cNvSpPr>
          <p:nvPr>
            <p:ph type="title"/>
          </p:nvPr>
        </p:nvSpPr>
        <p:spPr>
          <a:xfrm>
            <a:off x="1295401" y="730342"/>
            <a:ext cx="9601196" cy="859920"/>
          </a:xfrm>
        </p:spPr>
        <p:txBody>
          <a:bodyPr/>
          <a:lstStyle/>
          <a:p>
            <a:r>
              <a:rPr lang="en-GB" b="1" dirty="0">
                <a:solidFill>
                  <a:srgbClr val="CC6600"/>
                </a:solidFill>
              </a:rPr>
              <a:t>Introduction </a:t>
            </a:r>
          </a:p>
        </p:txBody>
      </p:sp>
      <p:sp>
        <p:nvSpPr>
          <p:cNvPr id="3" name="Content Placeholder 2">
            <a:extLst>
              <a:ext uri="{FF2B5EF4-FFF2-40B4-BE49-F238E27FC236}">
                <a16:creationId xmlns:a16="http://schemas.microsoft.com/office/drawing/2014/main" id="{CF32DE06-7F5E-4EF8-AD4C-10619602F38E}"/>
              </a:ext>
            </a:extLst>
          </p:cNvPr>
          <p:cNvSpPr>
            <a:spLocks noGrp="1"/>
          </p:cNvSpPr>
          <p:nvPr>
            <p:ph idx="1"/>
          </p:nvPr>
        </p:nvSpPr>
        <p:spPr>
          <a:xfrm>
            <a:off x="1295401" y="1590263"/>
            <a:ext cx="9601196" cy="4706842"/>
          </a:xfrm>
          <a:solidFill>
            <a:schemeClr val="bg1"/>
          </a:solidFill>
        </p:spPr>
        <p:txBody>
          <a:bodyPr>
            <a:normAutofit/>
          </a:bodyPr>
          <a:lstStyle/>
          <a:p>
            <a:r>
              <a:rPr lang="en-GB" sz="2600" b="1" dirty="0"/>
              <a:t>The 3 previous presentations in this series examined:-</a:t>
            </a:r>
          </a:p>
          <a:p>
            <a:pPr marL="971550" lvl="1" indent="-514350">
              <a:buFont typeface="+mj-lt"/>
              <a:buAutoNum type="arabicPeriod"/>
            </a:pPr>
            <a:r>
              <a:rPr lang="en-GB" sz="2200" b="1" dirty="0"/>
              <a:t>the structure of </a:t>
            </a:r>
            <a:r>
              <a:rPr lang="en-GB" sz="2200" b="1" dirty="0">
                <a:solidFill>
                  <a:srgbClr val="CC00CC"/>
                </a:solidFill>
              </a:rPr>
              <a:t>Daniel’s</a:t>
            </a:r>
            <a:r>
              <a:rPr lang="en-GB" sz="2200" b="1" dirty="0"/>
              <a:t> prophecy </a:t>
            </a:r>
          </a:p>
          <a:p>
            <a:pPr marL="971550" lvl="1" indent="-514350">
              <a:buFont typeface="+mj-lt"/>
              <a:buAutoNum type="arabicPeriod"/>
            </a:pPr>
            <a:r>
              <a:rPr lang="en-GB" sz="2200" b="1" dirty="0"/>
              <a:t>the history of events that form the background to the words of his prophecy</a:t>
            </a:r>
          </a:p>
          <a:p>
            <a:pPr marL="971550" lvl="1" indent="-514350">
              <a:buFont typeface="+mj-lt"/>
              <a:buAutoNum type="arabicPeriod"/>
            </a:pPr>
            <a:r>
              <a:rPr lang="en-GB" sz="2200" b="1" dirty="0"/>
              <a:t>the key events of Chapter 1 – the Trial  by Diet</a:t>
            </a:r>
          </a:p>
          <a:p>
            <a:r>
              <a:rPr lang="en-GB" sz="2600" b="1" dirty="0"/>
              <a:t>In this fourth presentation we will solely examine the following</a:t>
            </a:r>
          </a:p>
          <a:p>
            <a:pPr lvl="1"/>
            <a:r>
              <a:rPr lang="en-GB" sz="2200" b="1" dirty="0"/>
              <a:t> two historical events in 605bc which the Bible records, but which critics say have never occurred – ergo they say the Bible is unreliable</a:t>
            </a:r>
          </a:p>
          <a:p>
            <a:pPr lvl="1"/>
            <a:r>
              <a:rPr lang="en-GB" sz="2200" b="1" dirty="0"/>
              <a:t>an apparent disparity in time periods that occurs when we compare the contents of Daniel chapter 1 with chapter 2 </a:t>
            </a:r>
          </a:p>
          <a:p>
            <a:endParaRPr lang="en-GB" sz="2600" b="1" dirty="0"/>
          </a:p>
          <a:p>
            <a:pPr marL="0" indent="0">
              <a:buNone/>
            </a:pPr>
            <a:endParaRPr lang="en-GB" sz="2600" b="1" dirty="0"/>
          </a:p>
          <a:p>
            <a:pPr lvl="1"/>
            <a:endParaRPr lang="en-GB" dirty="0"/>
          </a:p>
          <a:p>
            <a:pPr lvl="1"/>
            <a:endParaRPr lang="en-GB" dirty="0"/>
          </a:p>
          <a:p>
            <a:pPr lvl="1"/>
            <a:endParaRPr lang="en-GB" dirty="0"/>
          </a:p>
          <a:p>
            <a:pPr marL="0" indent="0">
              <a:buNone/>
            </a:pPr>
            <a:endParaRPr lang="en-GB" dirty="0"/>
          </a:p>
        </p:txBody>
      </p:sp>
    </p:spTree>
    <p:extLst>
      <p:ext uri="{BB962C8B-B14F-4D97-AF65-F5344CB8AC3E}">
        <p14:creationId xmlns:p14="http://schemas.microsoft.com/office/powerpoint/2010/main" val="1608855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49E5A-8926-4609-833B-71CE1BE5910F}"/>
              </a:ext>
            </a:extLst>
          </p:cNvPr>
          <p:cNvSpPr>
            <a:spLocks noGrp="1"/>
          </p:cNvSpPr>
          <p:nvPr>
            <p:ph type="title"/>
          </p:nvPr>
        </p:nvSpPr>
        <p:spPr>
          <a:xfrm>
            <a:off x="1295402" y="982132"/>
            <a:ext cx="5667258" cy="569577"/>
          </a:xfrm>
        </p:spPr>
        <p:txBody>
          <a:bodyPr>
            <a:normAutofit fontScale="90000"/>
          </a:bodyPr>
          <a:lstStyle/>
          <a:p>
            <a:r>
              <a:rPr lang="en-GB" b="1" dirty="0">
                <a:solidFill>
                  <a:srgbClr val="CC6600"/>
                </a:solidFill>
              </a:rPr>
              <a:t>Jerusalem Chronicle (2)</a:t>
            </a:r>
          </a:p>
        </p:txBody>
      </p:sp>
      <p:graphicFrame>
        <p:nvGraphicFramePr>
          <p:cNvPr id="4" name="Content Placeholder 3">
            <a:extLst>
              <a:ext uri="{FF2B5EF4-FFF2-40B4-BE49-F238E27FC236}">
                <a16:creationId xmlns:a16="http://schemas.microsoft.com/office/drawing/2014/main" id="{5FD01896-A193-4FD2-9CBC-DC9188376F94}"/>
              </a:ext>
            </a:extLst>
          </p:cNvPr>
          <p:cNvGraphicFramePr>
            <a:graphicFrameLocks noGrp="1"/>
          </p:cNvGraphicFramePr>
          <p:nvPr>
            <p:ph idx="1"/>
            <p:extLst>
              <p:ext uri="{D42A27DB-BD31-4B8C-83A1-F6EECF244321}">
                <p14:modId xmlns:p14="http://schemas.microsoft.com/office/powerpoint/2010/main" val="1090430012"/>
              </p:ext>
            </p:extLst>
          </p:nvPr>
        </p:nvGraphicFramePr>
        <p:xfrm>
          <a:off x="1450109" y="1635125"/>
          <a:ext cx="9319491" cy="4383140"/>
        </p:xfrm>
        <a:graphic>
          <a:graphicData uri="http://schemas.openxmlformats.org/drawingml/2006/table">
            <a:tbl>
              <a:tblPr firstRow="1" firstCol="1" bandRow="1">
                <a:tableStyleId>{0505E3EF-67EA-436B-97B2-0124C06EBD24}</a:tableStyleId>
              </a:tblPr>
              <a:tblGrid>
                <a:gridCol w="428456">
                  <a:extLst>
                    <a:ext uri="{9D8B030D-6E8A-4147-A177-3AD203B41FA5}">
                      <a16:colId xmlns:a16="http://schemas.microsoft.com/office/drawing/2014/main" val="4273039738"/>
                    </a:ext>
                  </a:extLst>
                </a:gridCol>
                <a:gridCol w="4379016">
                  <a:extLst>
                    <a:ext uri="{9D8B030D-6E8A-4147-A177-3AD203B41FA5}">
                      <a16:colId xmlns:a16="http://schemas.microsoft.com/office/drawing/2014/main" val="3991513563"/>
                    </a:ext>
                  </a:extLst>
                </a:gridCol>
                <a:gridCol w="4512019">
                  <a:extLst>
                    <a:ext uri="{9D8B030D-6E8A-4147-A177-3AD203B41FA5}">
                      <a16:colId xmlns:a16="http://schemas.microsoft.com/office/drawing/2014/main" val="3885250700"/>
                    </a:ext>
                  </a:extLst>
                </a:gridCol>
              </a:tblGrid>
              <a:tr h="1144115">
                <a:tc>
                  <a:txBody>
                    <a:bodyPr/>
                    <a:lstStyle/>
                    <a:p>
                      <a:pPr>
                        <a:lnSpc>
                          <a:spcPct val="107000"/>
                        </a:lnSpc>
                        <a:spcAft>
                          <a:spcPts val="0"/>
                        </a:spcAft>
                      </a:pPr>
                      <a:r>
                        <a:rPr lang="en-GB" sz="1400" b="1" dirty="0">
                          <a:effectLst/>
                        </a:rPr>
                        <a:t>7</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the Babylonian troops overtook and defeated them so that not a single man escaped to his own country.</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In open battle they smote the breast of each other and inflicted great havoc on each other. The king of </a:t>
                      </a:r>
                      <a:r>
                        <a:rPr lang="en-GB" sz="1400" b="1" dirty="0">
                          <a:solidFill>
                            <a:srgbClr val="0066FF"/>
                          </a:solidFill>
                          <a:effectLst/>
                        </a:rPr>
                        <a:t>Akkad</a:t>
                      </a:r>
                      <a:r>
                        <a:rPr lang="en-GB" sz="1400" b="1" dirty="0">
                          <a:effectLst/>
                        </a:rPr>
                        <a:t> turned back with his troops and returned to </a:t>
                      </a:r>
                      <a:r>
                        <a:rPr lang="en-GB" sz="1400" b="1" dirty="0">
                          <a:solidFill>
                            <a:srgbClr val="0066FF"/>
                          </a:solidFill>
                          <a:effectLst/>
                        </a:rPr>
                        <a:t>Babylon</a:t>
                      </a:r>
                      <a:r>
                        <a:rPr lang="en-GB" sz="1400" b="1" dirty="0">
                          <a:effectLst/>
                        </a:rPr>
                        <a:t>.[Apparently, Nebuchadnezzar suffered a defeat: in the next line, he reorganizes his army.]</a:t>
                      </a:r>
                      <a:endParaRPr lang="en-GB" sz="1400" b="1" dirty="0">
                        <a:solidFill>
                          <a:srgbClr val="00CC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extLst>
                  <a:ext uri="{0D108BD9-81ED-4DB2-BD59-A6C34878D82A}">
                    <a16:rowId xmlns:a16="http://schemas.microsoft.com/office/drawing/2014/main" val="3494522998"/>
                  </a:ext>
                </a:extLst>
              </a:tr>
              <a:tr h="650661">
                <a:tc>
                  <a:txBody>
                    <a:bodyPr/>
                    <a:lstStyle/>
                    <a:p>
                      <a:pPr>
                        <a:lnSpc>
                          <a:spcPct val="107000"/>
                        </a:lnSpc>
                        <a:spcAft>
                          <a:spcPts val="0"/>
                        </a:spcAft>
                      </a:pPr>
                      <a:r>
                        <a:rPr lang="en-GB" sz="1400" b="1">
                          <a:effectLst/>
                        </a:rPr>
                        <a:t>8</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At that time </a:t>
                      </a:r>
                      <a:r>
                        <a:rPr lang="en-GB" sz="1400" b="1" dirty="0">
                          <a:solidFill>
                            <a:srgbClr val="0066FF"/>
                          </a:solidFill>
                          <a:effectLst/>
                        </a:rPr>
                        <a:t>Nebuchadnezzar</a:t>
                      </a:r>
                      <a:r>
                        <a:rPr lang="en-GB" sz="1400" b="1" dirty="0">
                          <a:effectLst/>
                        </a:rPr>
                        <a:t> conquered the whole area of </a:t>
                      </a:r>
                      <a:r>
                        <a:rPr lang="en-GB" sz="1400" b="1" dirty="0" err="1">
                          <a:effectLst/>
                        </a:rPr>
                        <a:t>Hamath</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In the fifth year </a:t>
                      </a:r>
                      <a:r>
                        <a:rPr lang="en-GB" sz="1400" b="1" dirty="0">
                          <a:solidFill>
                            <a:srgbClr val="FF0000"/>
                          </a:solidFill>
                          <a:effectLst/>
                        </a:rPr>
                        <a:t>[600/599] </a:t>
                      </a:r>
                      <a:r>
                        <a:rPr lang="en-GB" sz="1400" b="1" dirty="0">
                          <a:effectLst/>
                        </a:rPr>
                        <a:t>the king of</a:t>
                      </a:r>
                      <a:r>
                        <a:rPr lang="en-GB" sz="1400" b="1" dirty="0">
                          <a:solidFill>
                            <a:srgbClr val="0066FF"/>
                          </a:solidFill>
                          <a:effectLst/>
                        </a:rPr>
                        <a:t> Akkad </a:t>
                      </a:r>
                      <a:r>
                        <a:rPr lang="en-GB" sz="1400" b="1" dirty="0">
                          <a:effectLst/>
                        </a:rPr>
                        <a:t>stayed in his own land and gathered together his chariots and horses in great numbers.</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extLst>
                  <a:ext uri="{0D108BD9-81ED-4DB2-BD59-A6C34878D82A}">
                    <a16:rowId xmlns:a16="http://schemas.microsoft.com/office/drawing/2014/main" val="952492923"/>
                  </a:ext>
                </a:extLst>
              </a:tr>
              <a:tr h="882338">
                <a:tc>
                  <a:txBody>
                    <a:bodyPr/>
                    <a:lstStyle/>
                    <a:p>
                      <a:pPr>
                        <a:lnSpc>
                          <a:spcPct val="107000"/>
                        </a:lnSpc>
                        <a:spcAft>
                          <a:spcPts val="0"/>
                        </a:spcAft>
                      </a:pPr>
                      <a:r>
                        <a:rPr lang="en-GB" sz="1400" b="1">
                          <a:effectLst/>
                        </a:rPr>
                        <a:t>9</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For twenty-one years </a:t>
                      </a:r>
                      <a:r>
                        <a:rPr lang="en-GB" sz="1400" b="1" dirty="0" err="1">
                          <a:solidFill>
                            <a:srgbClr val="0066FF"/>
                          </a:solidFill>
                          <a:effectLst/>
                        </a:rPr>
                        <a:t>Nabopolassar</a:t>
                      </a:r>
                      <a:r>
                        <a:rPr lang="en-GB" sz="1400" b="1" dirty="0">
                          <a:solidFill>
                            <a:srgbClr val="0066FF"/>
                          </a:solidFill>
                          <a:effectLst/>
                        </a:rPr>
                        <a:t> </a:t>
                      </a:r>
                      <a:r>
                        <a:rPr lang="en-GB" sz="1400" b="1" dirty="0">
                          <a:effectLst/>
                        </a:rPr>
                        <a:t>had been king of </a:t>
                      </a:r>
                      <a:r>
                        <a:rPr lang="en-GB" sz="1400" b="1" dirty="0">
                          <a:solidFill>
                            <a:srgbClr val="0066FF"/>
                          </a:solidFill>
                          <a:effectLst/>
                        </a:rPr>
                        <a:t>Babylon</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In the sixth year </a:t>
                      </a:r>
                      <a:r>
                        <a:rPr lang="en-GB" sz="1400" b="1" dirty="0">
                          <a:solidFill>
                            <a:srgbClr val="FF0000"/>
                          </a:solidFill>
                          <a:effectLst/>
                        </a:rPr>
                        <a:t>[599/598] </a:t>
                      </a:r>
                      <a:r>
                        <a:rPr lang="en-GB" sz="1400" b="1" dirty="0">
                          <a:effectLst/>
                        </a:rPr>
                        <a:t>in the month of </a:t>
                      </a:r>
                      <a:r>
                        <a:rPr lang="en-GB" sz="1400" b="1" dirty="0" err="1">
                          <a:effectLst/>
                        </a:rPr>
                        <a:t>Kislîmu</a:t>
                      </a:r>
                      <a:r>
                        <a:rPr lang="en-GB" sz="1400" b="1" baseline="30000" dirty="0">
                          <a:effectLst/>
                        </a:rPr>
                        <a:t> </a:t>
                      </a:r>
                      <a:r>
                        <a:rPr lang="en-GB" sz="1400" b="1" dirty="0">
                          <a:solidFill>
                            <a:srgbClr val="FF0000"/>
                          </a:solidFill>
                          <a:effectLst/>
                        </a:rPr>
                        <a:t>[End 599]</a:t>
                      </a:r>
                      <a:r>
                        <a:rPr lang="en-GB" sz="1400" b="1" dirty="0">
                          <a:effectLst/>
                        </a:rPr>
                        <a:t> the king of </a:t>
                      </a:r>
                      <a:r>
                        <a:rPr lang="en-GB" sz="1400" b="1" dirty="0">
                          <a:solidFill>
                            <a:srgbClr val="0066FF"/>
                          </a:solidFill>
                          <a:effectLst/>
                        </a:rPr>
                        <a:t>Akkad</a:t>
                      </a:r>
                      <a:r>
                        <a:rPr lang="en-GB" sz="1400" b="1" dirty="0">
                          <a:effectLst/>
                        </a:rPr>
                        <a:t> mustered his army and marched to the Hatti-land.  From the</a:t>
                      </a:r>
                      <a:r>
                        <a:rPr lang="en-GB" sz="1400" b="1" dirty="0">
                          <a:solidFill>
                            <a:srgbClr val="FFC000"/>
                          </a:solidFill>
                          <a:effectLst/>
                        </a:rPr>
                        <a:t> Hatti-land </a:t>
                      </a:r>
                      <a:r>
                        <a:rPr lang="en-GB" sz="1400" b="1" dirty="0">
                          <a:effectLst/>
                        </a:rPr>
                        <a:t>he sent out his companies,</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extLst>
                  <a:ext uri="{0D108BD9-81ED-4DB2-BD59-A6C34878D82A}">
                    <a16:rowId xmlns:a16="http://schemas.microsoft.com/office/drawing/2014/main" val="2724112598"/>
                  </a:ext>
                </a:extLst>
              </a:tr>
              <a:tr h="979631">
                <a:tc>
                  <a:txBody>
                    <a:bodyPr/>
                    <a:lstStyle/>
                    <a:p>
                      <a:pPr>
                        <a:lnSpc>
                          <a:spcPct val="107000"/>
                        </a:lnSpc>
                        <a:spcAft>
                          <a:spcPts val="0"/>
                        </a:spcAft>
                      </a:pPr>
                      <a:r>
                        <a:rPr lang="en-GB" sz="1400" b="1">
                          <a:effectLst/>
                        </a:rPr>
                        <a:t>10</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when on 8 Abu</a:t>
                      </a:r>
                      <a:r>
                        <a:rPr lang="en-GB" sz="1400" b="1" baseline="30000" dirty="0">
                          <a:effectLst/>
                        </a:rPr>
                        <a:t> </a:t>
                      </a:r>
                      <a:r>
                        <a:rPr lang="en-GB" sz="1400" b="1" dirty="0">
                          <a:solidFill>
                            <a:srgbClr val="FF0000"/>
                          </a:solidFill>
                          <a:effectLst/>
                        </a:rPr>
                        <a:t>[15 August 605</a:t>
                      </a:r>
                      <a:r>
                        <a:rPr lang="en-GB" sz="1400" b="1" dirty="0">
                          <a:effectLst/>
                        </a:rPr>
                        <a:t>] he went to his destiny; in the month of </a:t>
                      </a:r>
                      <a:r>
                        <a:rPr lang="en-GB" sz="1400" b="1" dirty="0" err="1">
                          <a:effectLst/>
                        </a:rPr>
                        <a:t>Ululu</a:t>
                      </a:r>
                      <a:r>
                        <a:rPr lang="en-GB" sz="1400" b="1" baseline="30000" dirty="0">
                          <a:effectLst/>
                        </a:rPr>
                        <a:t> </a:t>
                      </a:r>
                      <a:r>
                        <a:rPr lang="en-GB" sz="1400" b="1" dirty="0">
                          <a:solidFill>
                            <a:srgbClr val="FF0000"/>
                          </a:solidFill>
                          <a:effectLst/>
                        </a:rPr>
                        <a:t>[September] </a:t>
                      </a:r>
                      <a:r>
                        <a:rPr lang="en-GB" sz="1400" b="1" dirty="0">
                          <a:solidFill>
                            <a:srgbClr val="0066FF"/>
                          </a:solidFill>
                          <a:effectLst/>
                        </a:rPr>
                        <a:t>Nebuchadnezzar</a:t>
                      </a:r>
                      <a:r>
                        <a:rPr lang="en-GB" sz="1400" b="1" dirty="0">
                          <a:effectLst/>
                        </a:rPr>
                        <a:t> returned to </a:t>
                      </a:r>
                      <a:r>
                        <a:rPr lang="en-GB" sz="1400" b="1" u="sng" dirty="0">
                          <a:solidFill>
                            <a:srgbClr val="0066FF"/>
                          </a:solidFill>
                          <a:effectLst/>
                          <a:hlinkClick r:id="rId2">
                            <a:extLst>
                              <a:ext uri="{A12FA001-AC4F-418D-AE19-62706E023703}">
                                <ahyp:hlinkClr xmlns:ahyp="http://schemas.microsoft.com/office/drawing/2018/hyperlinkcolor" val="tx"/>
                              </a:ext>
                            </a:extLst>
                          </a:hlinkClick>
                        </a:rPr>
                        <a:t>Babylon</a:t>
                      </a:r>
                      <a:endParaRPr lang="en-GB"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and scouring the desert they took much plunder from the </a:t>
                      </a:r>
                      <a:r>
                        <a:rPr lang="en-GB" sz="1400" b="1" u="sng" dirty="0">
                          <a:effectLst/>
                          <a:hlinkClick r:id="rId3"/>
                        </a:rPr>
                        <a:t>Arabs</a:t>
                      </a:r>
                      <a:r>
                        <a:rPr lang="en-GB" sz="1400" b="1" dirty="0">
                          <a:effectLst/>
                        </a:rPr>
                        <a:t>,[Probably nomads in what is now </a:t>
                      </a:r>
                      <a:r>
                        <a:rPr lang="en-GB" sz="1400" b="1" dirty="0">
                          <a:solidFill>
                            <a:srgbClr val="FFC000"/>
                          </a:solidFill>
                          <a:effectLst/>
                        </a:rPr>
                        <a:t>Jordan</a:t>
                      </a:r>
                      <a:r>
                        <a:rPr lang="en-GB" sz="1400" b="1" dirty="0">
                          <a:effectLst/>
                        </a:rPr>
                        <a:t>.] their possessions, animals and gods. In the month of </a:t>
                      </a:r>
                      <a:r>
                        <a:rPr lang="en-GB" sz="1400" b="1" dirty="0" err="1">
                          <a:effectLst/>
                        </a:rPr>
                        <a:t>Addaru</a:t>
                      </a:r>
                      <a:r>
                        <a:rPr lang="en-GB" sz="1400" b="1" dirty="0">
                          <a:effectLst/>
                        </a:rPr>
                        <a:t> the king returned to his own land.</a:t>
                      </a:r>
                      <a:endParaRPr lang="en-GB" sz="1400" b="1" dirty="0">
                        <a:solidFill>
                          <a:srgbClr val="00CC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extLst>
                  <a:ext uri="{0D108BD9-81ED-4DB2-BD59-A6C34878D82A}">
                    <a16:rowId xmlns:a16="http://schemas.microsoft.com/office/drawing/2014/main" val="2768266155"/>
                  </a:ext>
                </a:extLst>
              </a:tr>
              <a:tr h="650661">
                <a:tc>
                  <a:txBody>
                    <a:bodyPr/>
                    <a:lstStyle/>
                    <a:p>
                      <a:pPr>
                        <a:lnSpc>
                          <a:spcPct val="107000"/>
                        </a:lnSpc>
                        <a:spcAft>
                          <a:spcPts val="0"/>
                        </a:spcAft>
                      </a:pPr>
                      <a:r>
                        <a:rPr lang="en-GB" sz="1400" b="1" dirty="0">
                          <a:effectLst/>
                        </a:rPr>
                        <a:t>11</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and on 1 </a:t>
                      </a:r>
                      <a:r>
                        <a:rPr lang="en-GB" sz="1400" b="1" dirty="0" err="1">
                          <a:effectLst/>
                        </a:rPr>
                        <a:t>Ululu</a:t>
                      </a:r>
                      <a:r>
                        <a:rPr lang="en-GB" sz="1400" b="1" baseline="30000" dirty="0">
                          <a:effectLst/>
                        </a:rPr>
                        <a:t> </a:t>
                      </a:r>
                      <a:r>
                        <a:rPr lang="en-GB" sz="1400" b="1" dirty="0">
                          <a:solidFill>
                            <a:srgbClr val="FF0000"/>
                          </a:solidFill>
                          <a:effectLst/>
                        </a:rPr>
                        <a:t>[7 September 605] </a:t>
                      </a:r>
                      <a:r>
                        <a:rPr lang="en-GB" sz="1400" b="1" dirty="0">
                          <a:effectLst/>
                        </a:rPr>
                        <a:t>he sat on the royal throne in </a:t>
                      </a:r>
                      <a:r>
                        <a:rPr lang="en-GB" sz="1400" b="1" dirty="0">
                          <a:solidFill>
                            <a:srgbClr val="0066FF"/>
                          </a:solidFill>
                          <a:effectLst/>
                        </a:rPr>
                        <a:t>Babylon</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tc>
                  <a:txBody>
                    <a:bodyPr/>
                    <a:lstStyle/>
                    <a:p>
                      <a:pPr>
                        <a:lnSpc>
                          <a:spcPct val="107000"/>
                        </a:lnSpc>
                        <a:spcAft>
                          <a:spcPts val="0"/>
                        </a:spcAft>
                      </a:pPr>
                      <a:r>
                        <a:rPr lang="en-GB" sz="1400" b="1" dirty="0">
                          <a:effectLst/>
                        </a:rPr>
                        <a:t>In the seventh year </a:t>
                      </a:r>
                      <a:r>
                        <a:rPr lang="en-GB" sz="1400" b="1" dirty="0">
                          <a:solidFill>
                            <a:srgbClr val="FF0000"/>
                          </a:solidFill>
                          <a:effectLst/>
                        </a:rPr>
                        <a:t>[598/597</a:t>
                      </a:r>
                      <a:r>
                        <a:rPr lang="en-GB" sz="1400" b="1" dirty="0">
                          <a:effectLst/>
                        </a:rPr>
                        <a:t>], the month of </a:t>
                      </a:r>
                      <a:r>
                        <a:rPr lang="en-GB" sz="1400" b="1" dirty="0" err="1">
                          <a:effectLst/>
                        </a:rPr>
                        <a:t>Kislîmu</a:t>
                      </a:r>
                      <a:r>
                        <a:rPr lang="en-GB" sz="1400" b="1" dirty="0">
                          <a:effectLst/>
                        </a:rPr>
                        <a:t>, the king of</a:t>
                      </a:r>
                      <a:r>
                        <a:rPr lang="en-GB" sz="1400" b="1" dirty="0">
                          <a:solidFill>
                            <a:srgbClr val="0066FF"/>
                          </a:solidFill>
                          <a:effectLst/>
                        </a:rPr>
                        <a:t> Akkad </a:t>
                      </a:r>
                      <a:r>
                        <a:rPr lang="en-GB" sz="1400" b="1" dirty="0">
                          <a:effectLst/>
                        </a:rPr>
                        <a:t>mustered his troops, marched to the </a:t>
                      </a:r>
                      <a:r>
                        <a:rPr lang="en-GB" sz="1400" b="1" dirty="0">
                          <a:solidFill>
                            <a:srgbClr val="FFC000"/>
                          </a:solidFill>
                          <a:effectLst/>
                        </a:rPr>
                        <a:t>Hatti-land,</a:t>
                      </a:r>
                      <a:endParaRPr lang="en-GB" sz="14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2883" marR="62883" marT="0" marB="0"/>
                </a:tc>
                <a:extLst>
                  <a:ext uri="{0D108BD9-81ED-4DB2-BD59-A6C34878D82A}">
                    <a16:rowId xmlns:a16="http://schemas.microsoft.com/office/drawing/2014/main" val="3291823718"/>
                  </a:ext>
                </a:extLst>
              </a:tr>
            </a:tbl>
          </a:graphicData>
        </a:graphic>
      </p:graphicFrame>
    </p:spTree>
    <p:extLst>
      <p:ext uri="{BB962C8B-B14F-4D97-AF65-F5344CB8AC3E}">
        <p14:creationId xmlns:p14="http://schemas.microsoft.com/office/powerpoint/2010/main" val="2685780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7BC56-D19C-4922-901B-F53F8FE99FAB}"/>
              </a:ext>
            </a:extLst>
          </p:cNvPr>
          <p:cNvSpPr>
            <a:spLocks noGrp="1"/>
          </p:cNvSpPr>
          <p:nvPr>
            <p:ph type="title"/>
          </p:nvPr>
        </p:nvSpPr>
        <p:spPr>
          <a:xfrm>
            <a:off x="1295402" y="982132"/>
            <a:ext cx="6065980" cy="523395"/>
          </a:xfrm>
        </p:spPr>
        <p:txBody>
          <a:bodyPr>
            <a:normAutofit fontScale="90000"/>
          </a:bodyPr>
          <a:lstStyle/>
          <a:p>
            <a:r>
              <a:rPr lang="en-GB" b="1" dirty="0">
                <a:solidFill>
                  <a:srgbClr val="CC6600"/>
                </a:solidFill>
              </a:rPr>
              <a:t>Jerusalem Chronicle (3)</a:t>
            </a:r>
          </a:p>
        </p:txBody>
      </p:sp>
      <p:graphicFrame>
        <p:nvGraphicFramePr>
          <p:cNvPr id="7" name="Content Placeholder 6">
            <a:extLst>
              <a:ext uri="{FF2B5EF4-FFF2-40B4-BE49-F238E27FC236}">
                <a16:creationId xmlns:a16="http://schemas.microsoft.com/office/drawing/2014/main" id="{18FA5C8B-7BDC-447C-8696-EA7BD86179C1}"/>
              </a:ext>
            </a:extLst>
          </p:cNvPr>
          <p:cNvGraphicFramePr>
            <a:graphicFrameLocks noGrp="1"/>
          </p:cNvGraphicFramePr>
          <p:nvPr>
            <p:ph idx="1"/>
            <p:extLst>
              <p:ext uri="{D42A27DB-BD31-4B8C-83A1-F6EECF244321}">
                <p14:modId xmlns:p14="http://schemas.microsoft.com/office/powerpoint/2010/main" val="248757328"/>
              </p:ext>
            </p:extLst>
          </p:nvPr>
        </p:nvGraphicFramePr>
        <p:xfrm>
          <a:off x="1422400" y="1579418"/>
          <a:ext cx="9347199" cy="4693947"/>
        </p:xfrm>
        <a:graphic>
          <a:graphicData uri="http://schemas.openxmlformats.org/drawingml/2006/table">
            <a:tbl>
              <a:tblPr firstRow="1" firstCol="1" bandRow="1">
                <a:tableStyleId>{0505E3EF-67EA-436B-97B2-0124C06EBD24}</a:tableStyleId>
              </a:tblPr>
              <a:tblGrid>
                <a:gridCol w="456164">
                  <a:extLst>
                    <a:ext uri="{9D8B030D-6E8A-4147-A177-3AD203B41FA5}">
                      <a16:colId xmlns:a16="http://schemas.microsoft.com/office/drawing/2014/main" val="336762886"/>
                    </a:ext>
                  </a:extLst>
                </a:gridCol>
                <a:gridCol w="4395755">
                  <a:extLst>
                    <a:ext uri="{9D8B030D-6E8A-4147-A177-3AD203B41FA5}">
                      <a16:colId xmlns:a16="http://schemas.microsoft.com/office/drawing/2014/main" val="1990972452"/>
                    </a:ext>
                  </a:extLst>
                </a:gridCol>
                <a:gridCol w="4495280">
                  <a:extLst>
                    <a:ext uri="{9D8B030D-6E8A-4147-A177-3AD203B41FA5}">
                      <a16:colId xmlns:a16="http://schemas.microsoft.com/office/drawing/2014/main" val="3387753417"/>
                    </a:ext>
                  </a:extLst>
                </a:gridCol>
              </a:tblGrid>
              <a:tr h="1047301">
                <a:tc>
                  <a:txBody>
                    <a:bodyPr/>
                    <a:lstStyle/>
                    <a:p>
                      <a:pPr>
                        <a:lnSpc>
                          <a:spcPct val="107000"/>
                        </a:lnSpc>
                        <a:spcAft>
                          <a:spcPts val="0"/>
                        </a:spcAft>
                      </a:pPr>
                      <a:r>
                        <a:rPr lang="en-GB" sz="1400" b="1">
                          <a:effectLst/>
                        </a:rPr>
                        <a:t>12</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dirty="0">
                          <a:effectLst/>
                        </a:rPr>
                        <a:t>In the accession year </a:t>
                      </a:r>
                      <a:r>
                        <a:rPr lang="en-GB" sz="1400" dirty="0">
                          <a:solidFill>
                            <a:srgbClr val="0066FF"/>
                          </a:solidFill>
                          <a:effectLst/>
                        </a:rPr>
                        <a:t>Nebuchadnezzar</a:t>
                      </a:r>
                      <a:r>
                        <a:rPr lang="en-GB" sz="1400" dirty="0">
                          <a:effectLst/>
                        </a:rPr>
                        <a:t> went back again to the Hatti-land and until the month of </a:t>
                      </a:r>
                      <a:r>
                        <a:rPr lang="en-GB" sz="1400" dirty="0" err="1">
                          <a:effectLst/>
                        </a:rPr>
                        <a:t>Šabatu</a:t>
                      </a:r>
                      <a:r>
                        <a:rPr lang="en-GB" sz="1400" dirty="0">
                          <a:solidFill>
                            <a:srgbClr val="FF0000"/>
                          </a:solidFill>
                          <a:effectLst/>
                        </a:rPr>
                        <a:t>[Early 604.] </a:t>
                      </a:r>
                      <a:endParaRPr lang="en-GB"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gn="l">
                        <a:lnSpc>
                          <a:spcPct val="107000"/>
                        </a:lnSpc>
                        <a:spcAft>
                          <a:spcPts val="0"/>
                        </a:spcAft>
                      </a:pPr>
                      <a:r>
                        <a:rPr lang="en-GB" sz="1400" dirty="0">
                          <a:effectLst/>
                        </a:rPr>
                        <a:t>and besieged the city of</a:t>
                      </a:r>
                      <a:r>
                        <a:rPr lang="en-GB" sz="1400" dirty="0">
                          <a:solidFill>
                            <a:srgbClr val="FFC000"/>
                          </a:solidFill>
                          <a:effectLst/>
                        </a:rPr>
                        <a:t> Judah </a:t>
                      </a:r>
                      <a:r>
                        <a:rPr lang="en-GB" sz="1400" dirty="0">
                          <a:effectLst/>
                        </a:rPr>
                        <a:t>and on the second day of the month of </a:t>
                      </a:r>
                      <a:r>
                        <a:rPr lang="en-GB" sz="1400" dirty="0" err="1">
                          <a:effectLst/>
                        </a:rPr>
                        <a:t>Addaru</a:t>
                      </a:r>
                      <a:r>
                        <a:rPr lang="en-GB" sz="1400" baseline="30000" dirty="0">
                          <a:effectLst/>
                        </a:rPr>
                        <a:t> </a:t>
                      </a:r>
                      <a:r>
                        <a:rPr lang="en-GB" sz="1400" dirty="0">
                          <a:solidFill>
                            <a:srgbClr val="FF0000"/>
                          </a:solidFill>
                          <a:effectLst/>
                        </a:rPr>
                        <a:t>[February/March 597.] </a:t>
                      </a:r>
                      <a:r>
                        <a:rPr lang="en-GB" sz="1400" dirty="0">
                          <a:effectLst/>
                        </a:rPr>
                        <a:t>he seized the city and captured the king.</a:t>
                      </a:r>
                      <a:r>
                        <a:rPr lang="en-GB" sz="1400" baseline="30000" dirty="0">
                          <a:effectLst/>
                        </a:rPr>
                        <a:t> </a:t>
                      </a:r>
                      <a:r>
                        <a:rPr lang="en-GB" sz="1400" dirty="0">
                          <a:solidFill>
                            <a:srgbClr val="FF0000"/>
                          </a:solidFill>
                          <a:effectLst/>
                        </a:rPr>
                        <a:t>[Jehoiachin; cf. Jeremiah 52.28-30; 2 Kings 24.8-17.]</a:t>
                      </a:r>
                      <a:endParaRPr lang="en-GB"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nchor="ctr"/>
                </a:tc>
                <a:extLst>
                  <a:ext uri="{0D108BD9-81ED-4DB2-BD59-A6C34878D82A}">
                    <a16:rowId xmlns:a16="http://schemas.microsoft.com/office/drawing/2014/main" val="2650989999"/>
                  </a:ext>
                </a:extLst>
              </a:tr>
              <a:tr h="871746">
                <a:tc>
                  <a:txBody>
                    <a:bodyPr/>
                    <a:lstStyle/>
                    <a:p>
                      <a:pPr>
                        <a:lnSpc>
                          <a:spcPct val="107000"/>
                        </a:lnSpc>
                        <a:spcAft>
                          <a:spcPts val="0"/>
                        </a:spcAft>
                      </a:pPr>
                      <a:r>
                        <a:rPr lang="en-GB" sz="1400" b="1">
                          <a:effectLst/>
                        </a:rPr>
                        <a:t>13</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marched unopposed through the Hatti-land;  in the month of </a:t>
                      </a:r>
                      <a:r>
                        <a:rPr lang="en-GB" sz="1400" b="1" dirty="0" err="1">
                          <a:effectLst/>
                        </a:rPr>
                        <a:t>Šabatu</a:t>
                      </a:r>
                      <a:r>
                        <a:rPr lang="en-GB" sz="1400" b="1" dirty="0">
                          <a:effectLst/>
                        </a:rPr>
                        <a:t> he took the heavy tribute of the Hatti-territory to </a:t>
                      </a:r>
                      <a:r>
                        <a:rPr lang="en-GB" sz="1400" b="1" dirty="0">
                          <a:solidFill>
                            <a:srgbClr val="0066FF"/>
                          </a:solidFill>
                          <a:effectLst/>
                        </a:rPr>
                        <a:t>Babylon</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He appointed there a king of his own choice,</a:t>
                      </a:r>
                      <a:r>
                        <a:rPr lang="en-GB" sz="1400" b="1" baseline="30000" dirty="0">
                          <a:effectLst/>
                        </a:rPr>
                        <a:t> </a:t>
                      </a:r>
                      <a:r>
                        <a:rPr lang="en-GB" sz="1400" b="1" dirty="0">
                          <a:solidFill>
                            <a:srgbClr val="FF0000"/>
                          </a:solidFill>
                          <a:effectLst/>
                        </a:rPr>
                        <a:t>["Jehoiachin's uncle </a:t>
                      </a:r>
                      <a:r>
                        <a:rPr lang="en-GB" sz="1400" b="1" dirty="0" err="1">
                          <a:solidFill>
                            <a:srgbClr val="FF0000"/>
                          </a:solidFill>
                          <a:effectLst/>
                        </a:rPr>
                        <a:t>Mattaniah</a:t>
                      </a:r>
                      <a:r>
                        <a:rPr lang="en-GB" sz="1400" b="1" dirty="0">
                          <a:solidFill>
                            <a:srgbClr val="FF0000"/>
                          </a:solidFill>
                          <a:effectLst/>
                        </a:rPr>
                        <a:t> became ling of Judah and changed his name to Zedekiah": 2 Kings 24.17.] </a:t>
                      </a:r>
                      <a:r>
                        <a:rPr lang="en-GB" sz="1400" b="1" dirty="0">
                          <a:effectLst/>
                        </a:rPr>
                        <a:t>received its heavy tribute and sent to </a:t>
                      </a:r>
                      <a:r>
                        <a:rPr lang="en-GB" sz="1400" b="1" dirty="0">
                          <a:solidFill>
                            <a:srgbClr val="0066FF"/>
                          </a:solidFill>
                          <a:effectLst/>
                        </a:rPr>
                        <a:t>Babylon</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extLst>
                  <a:ext uri="{0D108BD9-81ED-4DB2-BD59-A6C34878D82A}">
                    <a16:rowId xmlns:a16="http://schemas.microsoft.com/office/drawing/2014/main" val="2896470099"/>
                  </a:ext>
                </a:extLst>
              </a:tr>
              <a:tr h="696193">
                <a:tc>
                  <a:txBody>
                    <a:bodyPr/>
                    <a:lstStyle/>
                    <a:p>
                      <a:pPr>
                        <a:lnSpc>
                          <a:spcPct val="107000"/>
                        </a:lnSpc>
                        <a:spcAft>
                          <a:spcPts val="0"/>
                        </a:spcAft>
                      </a:pPr>
                      <a:r>
                        <a:rPr lang="en-GB" sz="1400" b="1">
                          <a:effectLst/>
                        </a:rPr>
                        <a:t>14</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In the month of </a:t>
                      </a:r>
                      <a:r>
                        <a:rPr lang="en-GB" sz="1400" b="1" dirty="0" err="1">
                          <a:effectLst/>
                        </a:rPr>
                        <a:t>Nisannu</a:t>
                      </a:r>
                      <a:r>
                        <a:rPr lang="en-GB" sz="1400" b="1" dirty="0">
                          <a:effectLst/>
                        </a:rPr>
                        <a:t> </a:t>
                      </a:r>
                      <a:r>
                        <a:rPr lang="en-GB" sz="1400" b="1" dirty="0">
                          <a:solidFill>
                            <a:srgbClr val="FF0000"/>
                          </a:solidFill>
                          <a:effectLst/>
                        </a:rPr>
                        <a:t>[Spring 604]__ </a:t>
                      </a:r>
                      <a:r>
                        <a:rPr lang="en-GB" sz="1400" b="1" dirty="0">
                          <a:effectLst/>
                        </a:rPr>
                        <a:t>he took the hands of </a:t>
                      </a:r>
                      <a:r>
                        <a:rPr lang="en-GB" sz="1400" b="1" u="sng" dirty="0" err="1">
                          <a:effectLst/>
                          <a:hlinkClick r:id="rId2"/>
                        </a:rPr>
                        <a:t>Bêl</a:t>
                      </a:r>
                      <a:r>
                        <a:rPr lang="en-GB" sz="1400" b="1" dirty="0">
                          <a:effectLst/>
                        </a:rPr>
                        <a:t> and the son of </a:t>
                      </a:r>
                      <a:r>
                        <a:rPr lang="en-GB" sz="1400" b="1" dirty="0" err="1">
                          <a:effectLst/>
                        </a:rPr>
                        <a:t>Bêl</a:t>
                      </a:r>
                      <a:r>
                        <a:rPr lang="en-GB" sz="1400" b="1" dirty="0">
                          <a:effectLst/>
                        </a:rPr>
                        <a:t> and celebrated the </a:t>
                      </a:r>
                      <a:r>
                        <a:rPr lang="en-GB" sz="1400" b="1" u="sng" dirty="0" err="1">
                          <a:effectLst/>
                          <a:hlinkClick r:id="rId3"/>
                        </a:rPr>
                        <a:t>Akitu</a:t>
                      </a:r>
                      <a:r>
                        <a:rPr lang="en-GB" sz="1400" b="1" u="sng" dirty="0">
                          <a:effectLst/>
                          <a:hlinkClick r:id="rId3"/>
                        </a:rPr>
                        <a:t> Festival</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In the eight year [</a:t>
                      </a:r>
                      <a:r>
                        <a:rPr lang="en-GB" sz="1400" b="1" dirty="0">
                          <a:solidFill>
                            <a:srgbClr val="FF0000"/>
                          </a:solidFill>
                          <a:effectLst/>
                        </a:rPr>
                        <a:t>597/596], </a:t>
                      </a:r>
                      <a:r>
                        <a:rPr lang="en-GB" sz="1400" b="1" dirty="0">
                          <a:effectLst/>
                        </a:rPr>
                        <a:t>the month of </a:t>
                      </a:r>
                      <a:r>
                        <a:rPr lang="en-GB" sz="1400" b="1" dirty="0" err="1">
                          <a:effectLst/>
                        </a:rPr>
                        <a:t>Tebetu</a:t>
                      </a:r>
                      <a:r>
                        <a:rPr lang="en-GB" sz="1400" b="1" baseline="30000" dirty="0">
                          <a:effectLst/>
                        </a:rPr>
                        <a:t> </a:t>
                      </a:r>
                      <a:r>
                        <a:rPr lang="en-GB" sz="1400" b="1" dirty="0">
                          <a:effectLst/>
                        </a:rPr>
                        <a:t>[</a:t>
                      </a:r>
                      <a:r>
                        <a:rPr lang="en-GB" sz="1400" b="1" dirty="0">
                          <a:solidFill>
                            <a:srgbClr val="FF0000"/>
                          </a:solidFill>
                          <a:effectLst/>
                        </a:rPr>
                        <a:t>Winter 597/596.] </a:t>
                      </a:r>
                      <a:r>
                        <a:rPr lang="en-GB" sz="1400" b="1" dirty="0">
                          <a:effectLst/>
                        </a:rPr>
                        <a:t>the king of </a:t>
                      </a:r>
                      <a:r>
                        <a:rPr lang="en-GB" sz="1400" b="1" dirty="0">
                          <a:solidFill>
                            <a:srgbClr val="0066FF"/>
                          </a:solidFill>
                          <a:effectLst/>
                        </a:rPr>
                        <a:t>Akkad</a:t>
                      </a:r>
                      <a:r>
                        <a:rPr lang="en-GB" sz="1400" b="1" dirty="0">
                          <a:effectLst/>
                        </a:rPr>
                        <a:t> marched to the Hatti-land as far as </a:t>
                      </a:r>
                      <a:r>
                        <a:rPr lang="en-GB" sz="1400" b="1" dirty="0" err="1">
                          <a:effectLst/>
                        </a:rPr>
                        <a:t>Karchemiš</a:t>
                      </a:r>
                      <a:r>
                        <a:rPr lang="en-GB" sz="1400" b="1" dirty="0">
                          <a:effectLst/>
                        </a:rPr>
                        <a:t>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extLst>
                  <a:ext uri="{0D108BD9-81ED-4DB2-BD59-A6C34878D82A}">
                    <a16:rowId xmlns:a16="http://schemas.microsoft.com/office/drawing/2014/main" val="2817955411"/>
                  </a:ext>
                </a:extLst>
              </a:tr>
              <a:tr h="871746">
                <a:tc>
                  <a:txBody>
                    <a:bodyPr/>
                    <a:lstStyle/>
                    <a:p>
                      <a:pPr>
                        <a:lnSpc>
                          <a:spcPct val="107000"/>
                        </a:lnSpc>
                        <a:spcAft>
                          <a:spcPts val="0"/>
                        </a:spcAft>
                      </a:pPr>
                      <a:r>
                        <a:rPr lang="en-GB" sz="1400" b="1">
                          <a:effectLst/>
                        </a:rPr>
                        <a:t>15</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In the first year of </a:t>
                      </a:r>
                      <a:r>
                        <a:rPr lang="en-GB" sz="1400" b="1" dirty="0">
                          <a:solidFill>
                            <a:srgbClr val="0066FF"/>
                          </a:solidFill>
                          <a:effectLst/>
                        </a:rPr>
                        <a:t>Nebuchadnezzar</a:t>
                      </a:r>
                      <a:r>
                        <a:rPr lang="en-GB" sz="1400" b="1" dirty="0">
                          <a:effectLst/>
                        </a:rPr>
                        <a:t> </a:t>
                      </a:r>
                      <a:r>
                        <a:rPr lang="en-GB" sz="1400" b="1" dirty="0">
                          <a:solidFill>
                            <a:srgbClr val="FF0000"/>
                          </a:solidFill>
                          <a:effectLst/>
                        </a:rPr>
                        <a:t>[604/603] </a:t>
                      </a:r>
                      <a:r>
                        <a:rPr lang="en-GB" sz="1400" b="1" dirty="0">
                          <a:effectLst/>
                        </a:rPr>
                        <a:t>in the month of </a:t>
                      </a:r>
                      <a:r>
                        <a:rPr lang="en-GB" sz="1400" b="1" dirty="0" err="1">
                          <a:effectLst/>
                        </a:rPr>
                        <a:t>Simanu</a:t>
                      </a:r>
                      <a:r>
                        <a:rPr lang="en-GB" sz="1400" b="1" dirty="0">
                          <a:solidFill>
                            <a:srgbClr val="FF0000"/>
                          </a:solidFill>
                          <a:effectLst/>
                        </a:rPr>
                        <a:t>[Late Spring.] </a:t>
                      </a:r>
                      <a:r>
                        <a:rPr lang="en-GB" sz="1400" b="1" dirty="0">
                          <a:effectLst/>
                        </a:rPr>
                        <a:t>he mustered his army</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in the month of </a:t>
                      </a:r>
                      <a:r>
                        <a:rPr lang="en-GB" sz="1400" b="1" dirty="0" err="1">
                          <a:effectLst/>
                        </a:rPr>
                        <a:t>Šabatu</a:t>
                      </a:r>
                      <a:r>
                        <a:rPr lang="en-GB" sz="1400" b="1" baseline="30000" dirty="0">
                          <a:effectLst/>
                        </a:rPr>
                        <a:t> </a:t>
                      </a:r>
                      <a:r>
                        <a:rPr lang="en-GB" sz="1400" b="1" dirty="0">
                          <a:solidFill>
                            <a:srgbClr val="FF0000"/>
                          </a:solidFill>
                          <a:effectLst/>
                        </a:rPr>
                        <a:t>[</a:t>
                      </a:r>
                      <a:r>
                        <a:rPr lang="en-GB" sz="1400" b="1" dirty="0" err="1">
                          <a:solidFill>
                            <a:srgbClr val="FF0000"/>
                          </a:solidFill>
                          <a:effectLst/>
                        </a:rPr>
                        <a:t>january</a:t>
                      </a:r>
                      <a:r>
                        <a:rPr lang="en-GB" sz="1400" b="1" dirty="0">
                          <a:solidFill>
                            <a:srgbClr val="FF0000"/>
                          </a:solidFill>
                          <a:effectLst/>
                        </a:rPr>
                        <a:t>/February 596.] </a:t>
                      </a:r>
                      <a:r>
                        <a:rPr lang="en-GB" sz="1400" b="1" dirty="0">
                          <a:effectLst/>
                        </a:rPr>
                        <a:t>the king returned to his own land.</a:t>
                      </a:r>
                      <a:r>
                        <a:rPr lang="en-GB" sz="1400" b="1" baseline="30000" dirty="0">
                          <a:effectLst/>
                        </a:rPr>
                        <a:t> </a:t>
                      </a:r>
                      <a:r>
                        <a:rPr lang="en-GB" sz="1400" b="1" dirty="0">
                          <a:solidFill>
                            <a:srgbClr val="FF0000"/>
                          </a:solidFill>
                          <a:effectLst/>
                        </a:rPr>
                        <a:t>[Apparently a failed campaign. Perhaps Elam had mobilized, as we will see in the next few lines.]</a:t>
                      </a:r>
                      <a:endParaRPr lang="en-GB"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extLst>
                  <a:ext uri="{0D108BD9-81ED-4DB2-BD59-A6C34878D82A}">
                    <a16:rowId xmlns:a16="http://schemas.microsoft.com/office/drawing/2014/main" val="4198461552"/>
                  </a:ext>
                </a:extLst>
              </a:tr>
              <a:tr h="520638">
                <a:tc>
                  <a:txBody>
                    <a:bodyPr/>
                    <a:lstStyle/>
                    <a:p>
                      <a:pPr>
                        <a:lnSpc>
                          <a:spcPct val="107000"/>
                        </a:lnSpc>
                        <a:spcAft>
                          <a:spcPts val="0"/>
                        </a:spcAft>
                      </a:pPr>
                      <a:r>
                        <a:rPr lang="en-GB" sz="1400" b="1">
                          <a:effectLst/>
                        </a:rPr>
                        <a:t>16</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and went to the </a:t>
                      </a:r>
                      <a:r>
                        <a:rPr lang="en-GB" sz="1400" b="1" dirty="0">
                          <a:solidFill>
                            <a:srgbClr val="FFC000"/>
                          </a:solidFill>
                          <a:effectLst/>
                        </a:rPr>
                        <a:t>Hatti-territory</a:t>
                      </a:r>
                      <a:r>
                        <a:rPr lang="en-GB" sz="1400" b="1" dirty="0">
                          <a:effectLst/>
                        </a:rPr>
                        <a:t>, he marched about unopposed in the </a:t>
                      </a:r>
                      <a:r>
                        <a:rPr lang="en-GB" sz="1400" b="1" dirty="0">
                          <a:solidFill>
                            <a:srgbClr val="FFC000"/>
                          </a:solidFill>
                          <a:effectLst/>
                        </a:rPr>
                        <a:t>Hatti-territory</a:t>
                      </a:r>
                      <a:r>
                        <a:rPr lang="en-GB" sz="1400" b="1" dirty="0">
                          <a:effectLst/>
                        </a:rPr>
                        <a:t> until the month of </a:t>
                      </a:r>
                      <a:r>
                        <a:rPr lang="en-GB" sz="1400" b="1" dirty="0" err="1">
                          <a:effectLst/>
                        </a:rPr>
                        <a:t>Kislîmu</a:t>
                      </a:r>
                      <a:r>
                        <a:rPr lang="en-GB" sz="1400" b="1" dirty="0">
                          <a:effectLst/>
                        </a:rPr>
                        <a:t>.</a:t>
                      </a:r>
                      <a:r>
                        <a:rPr lang="en-GB" sz="1400" b="1" dirty="0">
                          <a:solidFill>
                            <a:srgbClr val="FF0000"/>
                          </a:solidFill>
                          <a:effectLst/>
                        </a:rPr>
                        <a:t>[End 604.]</a:t>
                      </a:r>
                      <a:endParaRPr lang="en-GB"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In the ninth year </a:t>
                      </a:r>
                      <a:r>
                        <a:rPr lang="en-GB" sz="1400" b="1" dirty="0">
                          <a:solidFill>
                            <a:srgbClr val="FF0000"/>
                          </a:solidFill>
                          <a:effectLst/>
                        </a:rPr>
                        <a:t>[596/595], </a:t>
                      </a:r>
                      <a:r>
                        <a:rPr lang="en-GB" sz="1400" b="1" dirty="0">
                          <a:effectLst/>
                        </a:rPr>
                        <a:t>the month of [...] the king of </a:t>
                      </a:r>
                      <a:r>
                        <a:rPr lang="en-GB" sz="1400" b="1" dirty="0">
                          <a:solidFill>
                            <a:srgbClr val="0066FF"/>
                          </a:solidFill>
                          <a:effectLst/>
                        </a:rPr>
                        <a:t>Akkad</a:t>
                      </a:r>
                      <a:r>
                        <a:rPr lang="en-GB" sz="1400" b="1" dirty="0">
                          <a:effectLst/>
                        </a:rPr>
                        <a:t> and his troops marched along the bank of the </a:t>
                      </a:r>
                      <a:r>
                        <a:rPr lang="en-GB" sz="1400" b="1" u="sng" dirty="0">
                          <a:effectLst/>
                          <a:hlinkClick r:id="rId4"/>
                        </a:rPr>
                        <a:t>Tigris</a:t>
                      </a:r>
                      <a:r>
                        <a:rPr lang="en-GB" sz="1400" b="1" dirty="0">
                          <a:effectLst/>
                        </a:rPr>
                        <a:t>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extLst>
                  <a:ext uri="{0D108BD9-81ED-4DB2-BD59-A6C34878D82A}">
                    <a16:rowId xmlns:a16="http://schemas.microsoft.com/office/drawing/2014/main" val="2116192889"/>
                  </a:ext>
                </a:extLst>
              </a:tr>
              <a:tr h="462776">
                <a:tc>
                  <a:txBody>
                    <a:bodyPr/>
                    <a:lstStyle/>
                    <a:p>
                      <a:pPr>
                        <a:lnSpc>
                          <a:spcPct val="107000"/>
                        </a:lnSpc>
                        <a:spcAft>
                          <a:spcPts val="0"/>
                        </a:spcAft>
                      </a:pPr>
                      <a:r>
                        <a:rPr lang="en-GB" sz="1400" b="1" dirty="0">
                          <a:effectLst/>
                        </a:rPr>
                        <a:t>17</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All the kings of the </a:t>
                      </a:r>
                      <a:r>
                        <a:rPr lang="en-GB" sz="1400" b="1" dirty="0">
                          <a:solidFill>
                            <a:srgbClr val="FFC000"/>
                          </a:solidFill>
                          <a:effectLst/>
                        </a:rPr>
                        <a:t>Hatti-land</a:t>
                      </a:r>
                      <a:r>
                        <a:rPr lang="en-GB" sz="1400" b="1" dirty="0">
                          <a:effectLst/>
                        </a:rPr>
                        <a:t> came before him and he received their heavy tribute.</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tc>
                  <a:txBody>
                    <a:bodyPr/>
                    <a:lstStyle/>
                    <a:p>
                      <a:pPr>
                        <a:lnSpc>
                          <a:spcPct val="107000"/>
                        </a:lnSpc>
                        <a:spcAft>
                          <a:spcPts val="0"/>
                        </a:spcAft>
                      </a:pPr>
                      <a:r>
                        <a:rPr lang="en-GB" sz="1400" b="1" dirty="0">
                          <a:effectLst/>
                        </a:rPr>
                        <a:t>the king of Elam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5979" marR="65979" marT="0" marB="0"/>
                </a:tc>
                <a:extLst>
                  <a:ext uri="{0D108BD9-81ED-4DB2-BD59-A6C34878D82A}">
                    <a16:rowId xmlns:a16="http://schemas.microsoft.com/office/drawing/2014/main" val="3180099980"/>
                  </a:ext>
                </a:extLst>
              </a:tr>
            </a:tbl>
          </a:graphicData>
        </a:graphic>
      </p:graphicFrame>
    </p:spTree>
    <p:extLst>
      <p:ext uri="{BB962C8B-B14F-4D97-AF65-F5344CB8AC3E}">
        <p14:creationId xmlns:p14="http://schemas.microsoft.com/office/powerpoint/2010/main" val="3277110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B7F57-BE04-4B3B-9522-32E0B283400A}"/>
              </a:ext>
            </a:extLst>
          </p:cNvPr>
          <p:cNvSpPr>
            <a:spLocks noGrp="1"/>
          </p:cNvSpPr>
          <p:nvPr>
            <p:ph type="title"/>
          </p:nvPr>
        </p:nvSpPr>
        <p:spPr>
          <a:xfrm>
            <a:off x="1295402" y="982133"/>
            <a:ext cx="5317834" cy="440268"/>
          </a:xfrm>
        </p:spPr>
        <p:txBody>
          <a:bodyPr>
            <a:normAutofit fontScale="90000"/>
          </a:bodyPr>
          <a:lstStyle/>
          <a:p>
            <a:r>
              <a:rPr lang="en-GB" b="1" dirty="0">
                <a:solidFill>
                  <a:srgbClr val="CC6600"/>
                </a:solidFill>
              </a:rPr>
              <a:t>Jerusalem Chronicle (4)</a:t>
            </a:r>
          </a:p>
        </p:txBody>
      </p:sp>
      <p:graphicFrame>
        <p:nvGraphicFramePr>
          <p:cNvPr id="4" name="Content Placeholder 3">
            <a:extLst>
              <a:ext uri="{FF2B5EF4-FFF2-40B4-BE49-F238E27FC236}">
                <a16:creationId xmlns:a16="http://schemas.microsoft.com/office/drawing/2014/main" id="{8C489FD2-F02D-427B-8D82-C42DB097B5B3}"/>
              </a:ext>
            </a:extLst>
          </p:cNvPr>
          <p:cNvGraphicFramePr>
            <a:graphicFrameLocks noGrp="1"/>
          </p:cNvGraphicFramePr>
          <p:nvPr>
            <p:ph idx="1"/>
            <p:extLst>
              <p:ext uri="{D42A27DB-BD31-4B8C-83A1-F6EECF244321}">
                <p14:modId xmlns:p14="http://schemas.microsoft.com/office/powerpoint/2010/main" val="713702534"/>
              </p:ext>
            </p:extLst>
          </p:nvPr>
        </p:nvGraphicFramePr>
        <p:xfrm>
          <a:off x="1068635" y="1524000"/>
          <a:ext cx="10146535" cy="4875897"/>
        </p:xfrm>
        <a:graphic>
          <a:graphicData uri="http://schemas.openxmlformats.org/drawingml/2006/table">
            <a:tbl>
              <a:tblPr firstRow="1" firstCol="1" bandRow="1">
                <a:tableStyleId>{0505E3EF-67EA-436B-97B2-0124C06EBD24}</a:tableStyleId>
              </a:tblPr>
              <a:tblGrid>
                <a:gridCol w="473789">
                  <a:extLst>
                    <a:ext uri="{9D8B030D-6E8A-4147-A177-3AD203B41FA5}">
                      <a16:colId xmlns:a16="http://schemas.microsoft.com/office/drawing/2014/main" val="1167656262"/>
                    </a:ext>
                  </a:extLst>
                </a:gridCol>
                <a:gridCol w="4944973">
                  <a:extLst>
                    <a:ext uri="{9D8B030D-6E8A-4147-A177-3AD203B41FA5}">
                      <a16:colId xmlns:a16="http://schemas.microsoft.com/office/drawing/2014/main" val="69885951"/>
                    </a:ext>
                  </a:extLst>
                </a:gridCol>
                <a:gridCol w="4727773">
                  <a:extLst>
                    <a:ext uri="{9D8B030D-6E8A-4147-A177-3AD203B41FA5}">
                      <a16:colId xmlns:a16="http://schemas.microsoft.com/office/drawing/2014/main" val="2867999471"/>
                    </a:ext>
                  </a:extLst>
                </a:gridCol>
              </a:tblGrid>
              <a:tr h="499674">
                <a:tc>
                  <a:txBody>
                    <a:bodyPr/>
                    <a:lstStyle/>
                    <a:p>
                      <a:pPr>
                        <a:lnSpc>
                          <a:spcPct val="107000"/>
                        </a:lnSpc>
                        <a:spcAft>
                          <a:spcPts val="0"/>
                        </a:spcAft>
                      </a:pPr>
                      <a:r>
                        <a:rPr lang="en-GB" sz="1400" b="1">
                          <a:effectLst/>
                        </a:rPr>
                        <a:t>18</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dirty="0">
                          <a:effectLst/>
                        </a:rPr>
                        <a:t>He marched to the city of </a:t>
                      </a:r>
                      <a:r>
                        <a:rPr lang="en-GB" sz="1400" b="1" dirty="0" err="1">
                          <a:effectLst/>
                        </a:rPr>
                        <a:t>Aškelon</a:t>
                      </a:r>
                      <a:r>
                        <a:rPr lang="en-GB" sz="1400" b="1" dirty="0">
                          <a:effectLst/>
                        </a:rPr>
                        <a:t> and captured it in the month of </a:t>
                      </a:r>
                      <a:r>
                        <a:rPr lang="en-GB" sz="1400" b="1" dirty="0" err="1">
                          <a:effectLst/>
                        </a:rPr>
                        <a:t>Kislîmu</a:t>
                      </a:r>
                      <a:r>
                        <a:rPr lang="en-GB" sz="1400" b="1" dirty="0">
                          <a:solidFill>
                            <a:srgbClr val="FF0000"/>
                          </a:solidFill>
                          <a:effectLst/>
                        </a:rPr>
                        <a:t>.[End 604.]</a:t>
                      </a:r>
                      <a:endParaRPr lang="en-GB"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dirty="0">
                          <a:effectLst/>
                        </a:rPr>
                        <a:t>the king of </a:t>
                      </a:r>
                      <a:r>
                        <a:rPr lang="en-GB" sz="1400" b="1" dirty="0">
                          <a:solidFill>
                            <a:srgbClr val="0066FF"/>
                          </a:solidFill>
                          <a:effectLst/>
                        </a:rPr>
                        <a:t>Akkad</a:t>
                      </a:r>
                      <a:r>
                        <a:rPr lang="en-GB" sz="1400" b="1" dirty="0">
                          <a:effectLst/>
                        </a:rPr>
                        <a:t> [...]</a:t>
                      </a:r>
                      <a:r>
                        <a:rPr lang="en-GB" sz="1400" b="1" baseline="30000" dirty="0">
                          <a:effectLst/>
                        </a:rPr>
                        <a:t> </a:t>
                      </a:r>
                      <a:r>
                        <a:rPr lang="en-GB" sz="1400" b="1" dirty="0">
                          <a:solidFill>
                            <a:srgbClr val="FF0000"/>
                          </a:solidFill>
                          <a:effectLst/>
                        </a:rPr>
                        <a:t>[The name of a city name is presumed.]</a:t>
                      </a:r>
                      <a:endParaRPr lang="en-GB"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extLst>
                  <a:ext uri="{0D108BD9-81ED-4DB2-BD59-A6C34878D82A}">
                    <a16:rowId xmlns:a16="http://schemas.microsoft.com/office/drawing/2014/main" val="3752788918"/>
                  </a:ext>
                </a:extLst>
              </a:tr>
              <a:tr h="668726">
                <a:tc>
                  <a:txBody>
                    <a:bodyPr/>
                    <a:lstStyle/>
                    <a:p>
                      <a:pPr>
                        <a:lnSpc>
                          <a:spcPct val="107000"/>
                        </a:lnSpc>
                        <a:spcAft>
                          <a:spcPts val="0"/>
                        </a:spcAft>
                      </a:pPr>
                      <a:r>
                        <a:rPr lang="en-GB" sz="1400" b="1">
                          <a:effectLst/>
                        </a:rPr>
                        <a:t>19</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a:effectLst/>
                        </a:rPr>
                        <a:t>He captured its king and plundered it and carried off spoil from it.</a:t>
                      </a:r>
                    </a:p>
                    <a:p>
                      <a:pPr>
                        <a:lnSpc>
                          <a:spcPct val="107000"/>
                        </a:lnSpc>
                        <a:spcAft>
                          <a:spcPts val="0"/>
                        </a:spcAft>
                      </a:pPr>
                      <a:r>
                        <a:rPr lang="en-GB" sz="1400" b="1">
                          <a:effectLst/>
                        </a:rPr>
                        <a:t> </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a:effectLst/>
                        </a:rPr>
                        <a:t>which is on the bank of the Tigris he pitched his camp. While there was still a distance of one day's march between them,</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extLst>
                  <a:ext uri="{0D108BD9-81ED-4DB2-BD59-A6C34878D82A}">
                    <a16:rowId xmlns:a16="http://schemas.microsoft.com/office/drawing/2014/main" val="452830268"/>
                  </a:ext>
                </a:extLst>
              </a:tr>
              <a:tr h="668726">
                <a:tc>
                  <a:txBody>
                    <a:bodyPr/>
                    <a:lstStyle/>
                    <a:p>
                      <a:pPr>
                        <a:lnSpc>
                          <a:spcPct val="107000"/>
                        </a:lnSpc>
                        <a:spcAft>
                          <a:spcPts val="0"/>
                        </a:spcAft>
                      </a:pPr>
                      <a:r>
                        <a:rPr lang="en-GB" sz="1400" b="1">
                          <a:effectLst/>
                        </a:rPr>
                        <a:t>20</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dirty="0">
                          <a:effectLst/>
                        </a:rPr>
                        <a:t>He turned the city into a mound and heaps of ruins and then in the month of </a:t>
                      </a:r>
                      <a:r>
                        <a:rPr lang="en-GB" sz="1400" b="1" dirty="0" err="1">
                          <a:effectLst/>
                        </a:rPr>
                        <a:t>Šabatu</a:t>
                      </a:r>
                      <a:r>
                        <a:rPr lang="en-GB" sz="1400" b="1" baseline="30000" dirty="0">
                          <a:effectLst/>
                        </a:rPr>
                        <a:t> </a:t>
                      </a:r>
                      <a:r>
                        <a:rPr lang="en-GB" sz="1400" b="1" dirty="0">
                          <a:solidFill>
                            <a:srgbClr val="FF0000"/>
                          </a:solidFill>
                          <a:effectLst/>
                        </a:rPr>
                        <a:t>[Early 603.] </a:t>
                      </a:r>
                      <a:r>
                        <a:rPr lang="en-GB" sz="1400" b="1" dirty="0">
                          <a:effectLst/>
                        </a:rPr>
                        <a:t>he marched back to </a:t>
                      </a:r>
                      <a:r>
                        <a:rPr lang="en-GB" sz="1400" b="1" dirty="0">
                          <a:solidFill>
                            <a:srgbClr val="0066FF"/>
                          </a:solidFill>
                          <a:effectLst/>
                        </a:rPr>
                        <a:t>Babylon.</a:t>
                      </a:r>
                      <a:endParaRPr lang="en-GB"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a:effectLst/>
                        </a:rPr>
                        <a:t>the king of Elam was afraid and, panic falling on him, he returned to his own land.</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extLst>
                  <a:ext uri="{0D108BD9-81ED-4DB2-BD59-A6C34878D82A}">
                    <a16:rowId xmlns:a16="http://schemas.microsoft.com/office/drawing/2014/main" val="3340077020"/>
                  </a:ext>
                </a:extLst>
              </a:tr>
              <a:tr h="837777">
                <a:tc>
                  <a:txBody>
                    <a:bodyPr/>
                    <a:lstStyle/>
                    <a:p>
                      <a:pPr>
                        <a:lnSpc>
                          <a:spcPct val="107000"/>
                        </a:lnSpc>
                        <a:spcAft>
                          <a:spcPts val="0"/>
                        </a:spcAft>
                      </a:pPr>
                      <a:r>
                        <a:rPr lang="en-GB" sz="1400" b="1">
                          <a:effectLst/>
                        </a:rPr>
                        <a:t>21</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dirty="0">
                          <a:effectLst/>
                        </a:rPr>
                        <a:t>In the second year </a:t>
                      </a:r>
                      <a:r>
                        <a:rPr lang="en-GB" sz="1400" b="1" dirty="0">
                          <a:solidFill>
                            <a:srgbClr val="FF0000"/>
                          </a:solidFill>
                          <a:effectLst/>
                        </a:rPr>
                        <a:t>[603/602] </a:t>
                      </a:r>
                      <a:r>
                        <a:rPr lang="en-GB" sz="1400" b="1" dirty="0">
                          <a:effectLst/>
                        </a:rPr>
                        <a:t>in the month of </a:t>
                      </a:r>
                      <a:r>
                        <a:rPr lang="en-GB" sz="1400" b="1" dirty="0" err="1">
                          <a:effectLst/>
                        </a:rPr>
                        <a:t>Ajaru</a:t>
                      </a:r>
                      <a:r>
                        <a:rPr lang="en-GB" sz="1400" b="1" baseline="30000" dirty="0">
                          <a:effectLst/>
                        </a:rPr>
                        <a:t> </a:t>
                      </a:r>
                      <a:r>
                        <a:rPr lang="en-GB" sz="1400" b="1" dirty="0">
                          <a:solidFill>
                            <a:srgbClr val="FF0000"/>
                          </a:solidFill>
                          <a:effectLst/>
                        </a:rPr>
                        <a:t>[Spring 603.] </a:t>
                      </a:r>
                      <a:r>
                        <a:rPr lang="en-GB" sz="1400" b="1" dirty="0">
                          <a:effectLst/>
                        </a:rPr>
                        <a:t>the king of </a:t>
                      </a:r>
                      <a:r>
                        <a:rPr lang="en-GB" sz="1400" b="1" dirty="0">
                          <a:solidFill>
                            <a:srgbClr val="0066FF"/>
                          </a:solidFill>
                          <a:effectLst/>
                        </a:rPr>
                        <a:t>Akkad</a:t>
                      </a:r>
                      <a:r>
                        <a:rPr lang="en-GB" sz="1400" b="1" dirty="0">
                          <a:effectLst/>
                        </a:rPr>
                        <a:t> gathered together a powerful army and marched to the </a:t>
                      </a:r>
                      <a:r>
                        <a:rPr lang="en-GB" sz="1400" b="1" dirty="0">
                          <a:solidFill>
                            <a:srgbClr val="FFC000"/>
                          </a:solidFill>
                          <a:effectLst/>
                        </a:rPr>
                        <a:t>land of Hatti</a:t>
                      </a:r>
                      <a:r>
                        <a:rPr lang="en-GB" sz="1400" b="1" dirty="0">
                          <a:effectLst/>
                        </a:rPr>
                        <a:t>.</a:t>
                      </a:r>
                    </a:p>
                    <a:p>
                      <a:pPr>
                        <a:lnSpc>
                          <a:spcPct val="107000"/>
                        </a:lnSpc>
                        <a:spcAft>
                          <a:spcPts val="0"/>
                        </a:spcAft>
                      </a:pPr>
                      <a:r>
                        <a:rPr lang="en-GB" sz="1400" b="1" dirty="0">
                          <a:effectLst/>
                        </a:rPr>
                        <a:t>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dirty="0">
                          <a:effectLst/>
                        </a:rPr>
                        <a:t>In the tenth year </a:t>
                      </a:r>
                      <a:r>
                        <a:rPr lang="en-GB" sz="1400" b="1" dirty="0">
                          <a:solidFill>
                            <a:srgbClr val="FF0000"/>
                          </a:solidFill>
                          <a:effectLst/>
                        </a:rPr>
                        <a:t>[595/594] </a:t>
                      </a:r>
                      <a:r>
                        <a:rPr lang="en-GB" sz="1400" b="1" dirty="0">
                          <a:effectLst/>
                        </a:rPr>
                        <a:t>the king of </a:t>
                      </a:r>
                      <a:r>
                        <a:rPr lang="en-GB" sz="1400" b="1" dirty="0">
                          <a:solidFill>
                            <a:srgbClr val="0066FF"/>
                          </a:solidFill>
                          <a:effectLst/>
                        </a:rPr>
                        <a:t>Akkad </a:t>
                      </a:r>
                      <a:r>
                        <a:rPr lang="en-GB" sz="1400" b="1" dirty="0">
                          <a:effectLst/>
                        </a:rPr>
                        <a:t>was in his own land; from the month of </a:t>
                      </a:r>
                      <a:r>
                        <a:rPr lang="en-GB" sz="1400" b="1" dirty="0" err="1">
                          <a:effectLst/>
                        </a:rPr>
                        <a:t>Kislîmu</a:t>
                      </a:r>
                      <a:r>
                        <a:rPr lang="en-GB" sz="1400" b="1" dirty="0">
                          <a:effectLst/>
                        </a:rPr>
                        <a:t> to the month of </a:t>
                      </a:r>
                      <a:r>
                        <a:rPr lang="en-GB" sz="1400" b="1" dirty="0" err="1">
                          <a:effectLst/>
                        </a:rPr>
                        <a:t>Tebetu</a:t>
                      </a:r>
                      <a:r>
                        <a:rPr lang="en-GB" sz="1400" b="1" dirty="0">
                          <a:effectLst/>
                        </a:rPr>
                        <a:t> there was rebellion in </a:t>
                      </a:r>
                      <a:r>
                        <a:rPr lang="en-GB" sz="1400" b="1" dirty="0">
                          <a:solidFill>
                            <a:srgbClr val="0066FF"/>
                          </a:solidFill>
                          <a:effectLst/>
                        </a:rPr>
                        <a:t>Akkad.</a:t>
                      </a:r>
                      <a:r>
                        <a:rPr lang="en-GB" sz="1400" b="1" baseline="30000" dirty="0">
                          <a:solidFill>
                            <a:srgbClr val="0066FF"/>
                          </a:solidFill>
                          <a:effectLst/>
                        </a:rPr>
                        <a:t> </a:t>
                      </a:r>
                      <a:r>
                        <a:rPr lang="en-GB" sz="1400" b="1" dirty="0">
                          <a:solidFill>
                            <a:srgbClr val="FF0000"/>
                          </a:solidFill>
                          <a:effectLst/>
                        </a:rPr>
                        <a:t>[From about November 595 to January 594.]</a:t>
                      </a:r>
                      <a:endParaRPr lang="en-GB"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extLst>
                  <a:ext uri="{0D108BD9-81ED-4DB2-BD59-A6C34878D82A}">
                    <a16:rowId xmlns:a16="http://schemas.microsoft.com/office/drawing/2014/main" val="2016350497"/>
                  </a:ext>
                </a:extLst>
              </a:tr>
              <a:tr h="330623">
                <a:tc>
                  <a:txBody>
                    <a:bodyPr/>
                    <a:lstStyle/>
                    <a:p>
                      <a:pPr>
                        <a:lnSpc>
                          <a:spcPct val="107000"/>
                        </a:lnSpc>
                        <a:spcAft>
                          <a:spcPts val="0"/>
                        </a:spcAft>
                      </a:pPr>
                      <a:r>
                        <a:rPr lang="en-GB" sz="1400" b="1">
                          <a:effectLst/>
                        </a:rPr>
                        <a:t>22</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a:effectLst/>
                        </a:rPr>
                        <a:t>he threw down, great siege-towers he [...</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a:effectLst/>
                        </a:rPr>
                        <a:t>With arms he slew many of his own army. His own hand captured his enemy.</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extLst>
                  <a:ext uri="{0D108BD9-81ED-4DB2-BD59-A6C34878D82A}">
                    <a16:rowId xmlns:a16="http://schemas.microsoft.com/office/drawing/2014/main" val="1687384006"/>
                  </a:ext>
                </a:extLst>
              </a:tr>
              <a:tr h="499674">
                <a:tc>
                  <a:txBody>
                    <a:bodyPr/>
                    <a:lstStyle/>
                    <a:p>
                      <a:pPr>
                        <a:lnSpc>
                          <a:spcPct val="107000"/>
                        </a:lnSpc>
                        <a:spcAft>
                          <a:spcPts val="0"/>
                        </a:spcAft>
                      </a:pPr>
                      <a:r>
                        <a:rPr lang="en-GB" sz="1400" b="1">
                          <a:effectLst/>
                        </a:rPr>
                        <a:t>23</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dirty="0">
                          <a:effectLst/>
                        </a:rPr>
                        <a:t>from the month of </a:t>
                      </a:r>
                      <a:r>
                        <a:rPr lang="en-GB" sz="1400" b="1" dirty="0" err="1">
                          <a:effectLst/>
                        </a:rPr>
                        <a:t>Ajaru</a:t>
                      </a:r>
                      <a:r>
                        <a:rPr lang="en-GB" sz="1400" b="1" dirty="0">
                          <a:effectLst/>
                        </a:rPr>
                        <a:t> until the mon[</a:t>
                      </a:r>
                      <a:r>
                        <a:rPr lang="en-GB" sz="1400" b="1" dirty="0" err="1">
                          <a:effectLst/>
                        </a:rPr>
                        <a:t>th</a:t>
                      </a:r>
                      <a:r>
                        <a:rPr lang="en-GB" sz="1400" b="1" dirty="0">
                          <a:effectLst/>
                        </a:rPr>
                        <a:t> of ...] he marched about unopposed in the </a:t>
                      </a:r>
                      <a:r>
                        <a:rPr lang="en-GB" sz="1400" b="1" dirty="0">
                          <a:solidFill>
                            <a:srgbClr val="FFC000"/>
                          </a:solidFill>
                          <a:effectLst/>
                        </a:rPr>
                        <a:t>land of Hatti</a:t>
                      </a:r>
                      <a:r>
                        <a:rPr lang="en-GB" sz="1400" b="1" dirty="0">
                          <a:effectLst/>
                        </a:rPr>
                        <a:t>.</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dirty="0">
                          <a:effectLst/>
                        </a:rPr>
                        <a:t>In the month of [...],</a:t>
                      </a:r>
                      <a:r>
                        <a:rPr lang="en-GB" sz="1400" b="1" baseline="30000" dirty="0">
                          <a:effectLst/>
                        </a:rPr>
                        <a:t> </a:t>
                      </a:r>
                      <a:r>
                        <a:rPr lang="en-GB" sz="1400" b="1" dirty="0">
                          <a:solidFill>
                            <a:srgbClr val="FF0000"/>
                          </a:solidFill>
                          <a:effectLst/>
                        </a:rPr>
                        <a:t>[</a:t>
                      </a:r>
                      <a:r>
                        <a:rPr lang="en-GB" sz="1400" b="1" dirty="0" err="1">
                          <a:solidFill>
                            <a:srgbClr val="FF0000"/>
                          </a:solidFill>
                          <a:effectLst/>
                        </a:rPr>
                        <a:t>Šabatu</a:t>
                      </a:r>
                      <a:r>
                        <a:rPr lang="en-GB" sz="1400" b="1" dirty="0">
                          <a:solidFill>
                            <a:srgbClr val="FF0000"/>
                          </a:solidFill>
                          <a:effectLst/>
                        </a:rPr>
                        <a:t> or </a:t>
                      </a:r>
                      <a:r>
                        <a:rPr lang="en-GB" sz="1400" b="1" dirty="0" err="1">
                          <a:solidFill>
                            <a:srgbClr val="FF0000"/>
                          </a:solidFill>
                          <a:effectLst/>
                        </a:rPr>
                        <a:t>Addaru</a:t>
                      </a:r>
                      <a:r>
                        <a:rPr lang="en-GB" sz="1400" b="1" dirty="0">
                          <a:solidFill>
                            <a:srgbClr val="FF0000"/>
                          </a:solidFill>
                          <a:effectLst/>
                        </a:rPr>
                        <a:t>, Spring 594.] </a:t>
                      </a:r>
                      <a:r>
                        <a:rPr lang="en-GB" sz="1400" b="1" dirty="0">
                          <a:effectLst/>
                        </a:rPr>
                        <a:t>he marched to the</a:t>
                      </a:r>
                      <a:r>
                        <a:rPr lang="en-GB" sz="1400" b="1" dirty="0">
                          <a:solidFill>
                            <a:srgbClr val="FFC000"/>
                          </a:solidFill>
                          <a:effectLst/>
                        </a:rPr>
                        <a:t> Hatti-land</a:t>
                      </a:r>
                      <a:r>
                        <a:rPr lang="en-GB" sz="1400" b="1" dirty="0">
                          <a:effectLst/>
                        </a:rPr>
                        <a:t>, where kings and [...]-officials</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extLst>
                  <a:ext uri="{0D108BD9-81ED-4DB2-BD59-A6C34878D82A}">
                    <a16:rowId xmlns:a16="http://schemas.microsoft.com/office/drawing/2014/main" val="2884921712"/>
                  </a:ext>
                </a:extLst>
              </a:tr>
              <a:tr h="499674">
                <a:tc>
                  <a:txBody>
                    <a:bodyPr/>
                    <a:lstStyle/>
                    <a:p>
                      <a:pPr>
                        <a:lnSpc>
                          <a:spcPct val="107000"/>
                        </a:lnSpc>
                        <a:spcAft>
                          <a:spcPts val="0"/>
                        </a:spcAft>
                      </a:pPr>
                      <a:r>
                        <a:rPr lang="en-GB" sz="1400" b="1">
                          <a:effectLst/>
                        </a:rPr>
                        <a:t>24</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a:effectLst/>
                        </a:rPr>
                        <a:t>[Four lines missing]</a:t>
                      </a:r>
                    </a:p>
                    <a:p>
                      <a:pPr>
                        <a:lnSpc>
                          <a:spcPct val="107000"/>
                        </a:lnSpc>
                        <a:spcAft>
                          <a:spcPts val="0"/>
                        </a:spcAft>
                      </a:pPr>
                      <a:r>
                        <a:rPr lang="en-GB" sz="1400" b="1">
                          <a:effectLst/>
                        </a:rPr>
                        <a:t> </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dirty="0">
                          <a:effectLst/>
                        </a:rPr>
                        <a:t>came before him and he received their heavy tribute and then returned to </a:t>
                      </a:r>
                      <a:r>
                        <a:rPr lang="en-GB" sz="1400" b="1" dirty="0">
                          <a:solidFill>
                            <a:srgbClr val="0066FF"/>
                          </a:solidFill>
                          <a:effectLst/>
                        </a:rPr>
                        <a:t>Babylon.</a:t>
                      </a:r>
                      <a:endParaRPr lang="en-GB"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extLst>
                  <a:ext uri="{0D108BD9-81ED-4DB2-BD59-A6C34878D82A}">
                    <a16:rowId xmlns:a16="http://schemas.microsoft.com/office/drawing/2014/main" val="1109504579"/>
                  </a:ext>
                </a:extLst>
              </a:tr>
              <a:tr h="668726">
                <a:tc>
                  <a:txBody>
                    <a:bodyPr/>
                    <a:lstStyle/>
                    <a:p>
                      <a:pPr>
                        <a:lnSpc>
                          <a:spcPct val="107000"/>
                        </a:lnSpc>
                        <a:spcAft>
                          <a:spcPts val="0"/>
                        </a:spcAft>
                      </a:pPr>
                      <a:r>
                        <a:rPr lang="en-GB" sz="1400" b="1">
                          <a:effectLst/>
                        </a:rPr>
                        <a:t>25</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a:effectLst/>
                        </a:rPr>
                        <a:t> </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tc>
                  <a:txBody>
                    <a:bodyPr/>
                    <a:lstStyle/>
                    <a:p>
                      <a:pPr>
                        <a:lnSpc>
                          <a:spcPct val="107000"/>
                        </a:lnSpc>
                        <a:spcAft>
                          <a:spcPts val="0"/>
                        </a:spcAft>
                      </a:pPr>
                      <a:r>
                        <a:rPr lang="en-GB" sz="1400" b="1" dirty="0">
                          <a:effectLst/>
                        </a:rPr>
                        <a:t>In the eleventh year </a:t>
                      </a:r>
                      <a:r>
                        <a:rPr lang="en-GB" sz="1400" b="1" dirty="0">
                          <a:solidFill>
                            <a:srgbClr val="FF0000"/>
                          </a:solidFill>
                          <a:effectLst/>
                        </a:rPr>
                        <a:t>[594/593] </a:t>
                      </a:r>
                      <a:r>
                        <a:rPr lang="en-GB" sz="1400" b="1" dirty="0">
                          <a:effectLst/>
                        </a:rPr>
                        <a:t>in the month of </a:t>
                      </a:r>
                      <a:r>
                        <a:rPr lang="en-GB" sz="1400" b="1" dirty="0" err="1">
                          <a:effectLst/>
                        </a:rPr>
                        <a:t>Kislîmu</a:t>
                      </a:r>
                      <a:r>
                        <a:rPr lang="en-GB" sz="1400" b="1" dirty="0">
                          <a:effectLst/>
                        </a:rPr>
                        <a:t>,</a:t>
                      </a:r>
                      <a:r>
                        <a:rPr lang="en-GB" sz="1400" b="1" baseline="30000" dirty="0">
                          <a:effectLst/>
                        </a:rPr>
                        <a:t> </a:t>
                      </a:r>
                      <a:r>
                        <a:rPr lang="en-GB" sz="1400" b="1" dirty="0">
                          <a:solidFill>
                            <a:srgbClr val="FF0000"/>
                          </a:solidFill>
                          <a:effectLst/>
                        </a:rPr>
                        <a:t>[End 594.] </a:t>
                      </a:r>
                      <a:r>
                        <a:rPr lang="en-GB" sz="1400" b="1" dirty="0">
                          <a:effectLst/>
                        </a:rPr>
                        <a:t>the king of </a:t>
                      </a:r>
                      <a:r>
                        <a:rPr lang="en-GB" sz="1400" b="1" dirty="0">
                          <a:solidFill>
                            <a:srgbClr val="0066FF"/>
                          </a:solidFill>
                          <a:effectLst/>
                        </a:rPr>
                        <a:t>Akkad </a:t>
                      </a:r>
                      <a:r>
                        <a:rPr lang="en-GB" sz="1400" b="1" dirty="0">
                          <a:effectLst/>
                        </a:rPr>
                        <a:t>mustered his troops and marched to the </a:t>
                      </a:r>
                      <a:r>
                        <a:rPr lang="en-GB" sz="1400" b="1" dirty="0">
                          <a:solidFill>
                            <a:srgbClr val="FFC000"/>
                          </a:solidFill>
                          <a:effectLst/>
                        </a:rPr>
                        <a:t>Hatti-land</a:t>
                      </a:r>
                      <a:endParaRPr lang="en-GB" sz="14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4629" marR="64629" marT="0" marB="0"/>
                </a:tc>
                <a:extLst>
                  <a:ext uri="{0D108BD9-81ED-4DB2-BD59-A6C34878D82A}">
                    <a16:rowId xmlns:a16="http://schemas.microsoft.com/office/drawing/2014/main" val="1581911073"/>
                  </a:ext>
                </a:extLst>
              </a:tr>
            </a:tbl>
          </a:graphicData>
        </a:graphic>
      </p:graphicFrame>
    </p:spTree>
    <p:extLst>
      <p:ext uri="{BB962C8B-B14F-4D97-AF65-F5344CB8AC3E}">
        <p14:creationId xmlns:p14="http://schemas.microsoft.com/office/powerpoint/2010/main" val="192628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3058-67C0-475D-ADEF-D956703093B1}"/>
              </a:ext>
            </a:extLst>
          </p:cNvPr>
          <p:cNvSpPr>
            <a:spLocks noGrp="1"/>
          </p:cNvSpPr>
          <p:nvPr>
            <p:ph type="title"/>
          </p:nvPr>
        </p:nvSpPr>
        <p:spPr/>
        <p:txBody>
          <a:bodyPr/>
          <a:lstStyle/>
          <a:p>
            <a:r>
              <a:rPr lang="en-GB" b="1" dirty="0">
                <a:solidFill>
                  <a:srgbClr val="CC6600"/>
                </a:solidFill>
              </a:rPr>
              <a:t>Acknowledgements</a:t>
            </a:r>
          </a:p>
        </p:txBody>
      </p:sp>
      <p:sp>
        <p:nvSpPr>
          <p:cNvPr id="3" name="Content Placeholder 2">
            <a:extLst>
              <a:ext uri="{FF2B5EF4-FFF2-40B4-BE49-F238E27FC236}">
                <a16:creationId xmlns:a16="http://schemas.microsoft.com/office/drawing/2014/main" id="{62C6FFB9-55C1-40C8-88E2-65F9BB03C197}"/>
              </a:ext>
            </a:extLst>
          </p:cNvPr>
          <p:cNvSpPr>
            <a:spLocks noGrp="1"/>
          </p:cNvSpPr>
          <p:nvPr>
            <p:ph idx="1"/>
          </p:nvPr>
        </p:nvSpPr>
        <p:spPr>
          <a:xfrm>
            <a:off x="1295401" y="2032000"/>
            <a:ext cx="9601196" cy="3843868"/>
          </a:xfrm>
          <a:solidFill>
            <a:schemeClr val="bg1"/>
          </a:solidFill>
        </p:spPr>
        <p:txBody>
          <a:bodyPr>
            <a:normAutofit fontScale="92500" lnSpcReduction="10000"/>
          </a:bodyPr>
          <a:lstStyle/>
          <a:p>
            <a:r>
              <a:rPr lang="en-GB" dirty="0"/>
              <a:t>For a more detailed discussion of these matters please refer to </a:t>
            </a:r>
            <a:r>
              <a:rPr lang="en-GB" i="1" dirty="0"/>
              <a:t>“God is Judge” </a:t>
            </a:r>
            <a:r>
              <a:rPr lang="en-GB" dirty="0"/>
              <a:t>A Commentary on the book of Daniel by Bro. P Wyns Chapter 2 </a:t>
            </a:r>
            <a:r>
              <a:rPr lang="en-GB" i="1" dirty="0"/>
              <a:t>(pp33-41 </a:t>
            </a:r>
            <a:r>
              <a:rPr lang="en-GB" dirty="0"/>
              <a:t> </a:t>
            </a:r>
            <a:r>
              <a:rPr lang="en-GB" i="1" dirty="0"/>
              <a:t>(Biblaridion Media ABN48639769820) ISBN 978-0-9870808-0-6</a:t>
            </a:r>
            <a:endParaRPr lang="en-GB" dirty="0"/>
          </a:p>
          <a:p>
            <a:r>
              <a:rPr lang="en-GB" dirty="0"/>
              <a:t>Map courtesy of the Christadelphian</a:t>
            </a:r>
          </a:p>
          <a:p>
            <a:r>
              <a:rPr lang="en-GB" dirty="0"/>
              <a:t>All references /quotes from the KJV</a:t>
            </a:r>
          </a:p>
          <a:p>
            <a:r>
              <a:rPr lang="en-GB" dirty="0"/>
              <a:t>Jerusalem chronicle courtesy of livius.org</a:t>
            </a:r>
          </a:p>
          <a:p>
            <a:r>
              <a:rPr lang="en-GB" dirty="0" err="1"/>
              <a:t>Berossus</a:t>
            </a:r>
            <a:r>
              <a:rPr lang="en-GB" dirty="0"/>
              <a:t> Babylonian History courtesy </a:t>
            </a:r>
            <a:r>
              <a:rPr lang="en-GB"/>
              <a:t>of various</a:t>
            </a:r>
            <a:endParaRPr lang="en-GB" dirty="0"/>
          </a:p>
          <a:p>
            <a:r>
              <a:rPr lang="en-GB" dirty="0"/>
              <a:t>F </a:t>
            </a:r>
            <a:r>
              <a:rPr lang="en-GB" dirty="0" err="1"/>
              <a:t>F</a:t>
            </a:r>
            <a:r>
              <a:rPr lang="en-GB" dirty="0"/>
              <a:t> Bruce quoted from “Daniels First Verse” The Bible Student ns 21.2 (April 1950: 7-78) 74</a:t>
            </a:r>
          </a:p>
          <a:p>
            <a:endParaRPr lang="en-GB" dirty="0">
              <a:solidFill>
                <a:schemeClr val="tx1"/>
              </a:solidFill>
            </a:endParaRPr>
          </a:p>
          <a:p>
            <a:endParaRPr lang="en-GB" b="1" dirty="0">
              <a:solidFill>
                <a:schemeClr val="tx1"/>
              </a:solidFill>
            </a:endParaRPr>
          </a:p>
          <a:p>
            <a:pPr marL="0" indent="0">
              <a:buNone/>
            </a:pPr>
            <a:endParaRPr lang="en-GB" dirty="0"/>
          </a:p>
          <a:p>
            <a:endParaRPr lang="en-GB" dirty="0"/>
          </a:p>
        </p:txBody>
      </p:sp>
    </p:spTree>
    <p:extLst>
      <p:ext uri="{BB962C8B-B14F-4D97-AF65-F5344CB8AC3E}">
        <p14:creationId xmlns:p14="http://schemas.microsoft.com/office/powerpoint/2010/main" val="52734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F299FDE-AB28-4263-977C-61BDA334D822}"/>
              </a:ext>
            </a:extLst>
          </p:cNvPr>
          <p:cNvSpPr>
            <a:spLocks noGrp="1"/>
          </p:cNvSpPr>
          <p:nvPr>
            <p:ph type="body" idx="1"/>
          </p:nvPr>
        </p:nvSpPr>
        <p:spPr>
          <a:xfrm>
            <a:off x="1295400" y="877860"/>
            <a:ext cx="4718304" cy="576262"/>
          </a:xfrm>
        </p:spPr>
        <p:txBody>
          <a:bodyPr/>
          <a:lstStyle/>
          <a:p>
            <a:r>
              <a:rPr lang="en-GB" b="1" dirty="0">
                <a:solidFill>
                  <a:srgbClr val="CC6600"/>
                </a:solidFill>
              </a:rPr>
              <a:t>Biblical account</a:t>
            </a:r>
          </a:p>
        </p:txBody>
      </p:sp>
      <p:sp>
        <p:nvSpPr>
          <p:cNvPr id="6" name="Content Placeholder 5">
            <a:extLst>
              <a:ext uri="{FF2B5EF4-FFF2-40B4-BE49-F238E27FC236}">
                <a16:creationId xmlns:a16="http://schemas.microsoft.com/office/drawing/2014/main" id="{036B1177-86D9-449B-8CD4-87379704966C}"/>
              </a:ext>
            </a:extLst>
          </p:cNvPr>
          <p:cNvSpPr>
            <a:spLocks noGrp="1"/>
          </p:cNvSpPr>
          <p:nvPr>
            <p:ph sz="half" idx="2"/>
          </p:nvPr>
        </p:nvSpPr>
        <p:spPr>
          <a:xfrm>
            <a:off x="1295400" y="1454121"/>
            <a:ext cx="4718304" cy="4629045"/>
          </a:xfrm>
          <a:solidFill>
            <a:schemeClr val="bg1"/>
          </a:solidFill>
        </p:spPr>
        <p:txBody>
          <a:bodyPr>
            <a:normAutofit fontScale="25000" lnSpcReduction="20000"/>
          </a:bodyPr>
          <a:lstStyle/>
          <a:p>
            <a:pPr lvl="0">
              <a:buClr>
                <a:srgbClr val="AB946B"/>
              </a:buClr>
              <a:buFont typeface="Wingdings" panose="05000000000000000000" pitchFamily="2" charset="2"/>
              <a:buChar char="§"/>
            </a:pPr>
            <a:r>
              <a:rPr lang="en-GB" sz="6400" b="1" dirty="0">
                <a:solidFill>
                  <a:srgbClr val="0066FF"/>
                </a:solidFill>
              </a:rPr>
              <a:t>Nebuchadnezzar</a:t>
            </a:r>
            <a:r>
              <a:rPr lang="en-GB" sz="6400" b="1" dirty="0">
                <a:solidFill>
                  <a:prstClr val="black">
                    <a:lumMod val="85000"/>
                    <a:lumOff val="15000"/>
                  </a:prstClr>
                </a:solidFill>
              </a:rPr>
              <a:t> became king in the 4</a:t>
            </a:r>
            <a:r>
              <a:rPr lang="en-GB" sz="6400" b="1" baseline="30000" dirty="0">
                <a:solidFill>
                  <a:prstClr val="black">
                    <a:lumMod val="85000"/>
                    <a:lumOff val="15000"/>
                  </a:prstClr>
                </a:solidFill>
              </a:rPr>
              <a:t>th</a:t>
            </a:r>
            <a:r>
              <a:rPr lang="en-GB" sz="6400" b="1" dirty="0">
                <a:solidFill>
                  <a:prstClr val="black">
                    <a:lumMod val="85000"/>
                    <a:lumOff val="15000"/>
                  </a:prstClr>
                </a:solidFill>
              </a:rPr>
              <a:t> year of </a:t>
            </a:r>
            <a:r>
              <a:rPr lang="en-GB" sz="6400" b="1" dirty="0">
                <a:solidFill>
                  <a:srgbClr val="FFC000"/>
                </a:solidFill>
              </a:rPr>
              <a:t>Jehoiakim</a:t>
            </a:r>
            <a:r>
              <a:rPr lang="en-GB" sz="6400" b="1" dirty="0">
                <a:solidFill>
                  <a:prstClr val="black">
                    <a:lumMod val="85000"/>
                    <a:lumOff val="15000"/>
                  </a:prstClr>
                </a:solidFill>
              </a:rPr>
              <a:t> (</a:t>
            </a:r>
            <a:r>
              <a:rPr lang="en-GB" sz="6400" b="1" dirty="0" err="1">
                <a:solidFill>
                  <a:prstClr val="black">
                    <a:lumMod val="85000"/>
                    <a:lumOff val="15000"/>
                  </a:prstClr>
                </a:solidFill>
              </a:rPr>
              <a:t>Jer</a:t>
            </a:r>
            <a:r>
              <a:rPr lang="en-GB" sz="6400" b="1" dirty="0">
                <a:solidFill>
                  <a:prstClr val="black">
                    <a:lumMod val="85000"/>
                    <a:lumOff val="15000"/>
                  </a:prstClr>
                </a:solidFill>
              </a:rPr>
              <a:t> 25.1), [</a:t>
            </a:r>
            <a:r>
              <a:rPr lang="en-GB" sz="6400" dirty="0">
                <a:solidFill>
                  <a:prstClr val="black">
                    <a:lumMod val="85000"/>
                    <a:lumOff val="15000"/>
                  </a:prstClr>
                </a:solidFill>
              </a:rPr>
              <a:t>and  not the 3</a:t>
            </a:r>
            <a:r>
              <a:rPr lang="en-GB" sz="6400" baseline="30000" dirty="0">
                <a:solidFill>
                  <a:prstClr val="black">
                    <a:lumMod val="85000"/>
                    <a:lumOff val="15000"/>
                  </a:prstClr>
                </a:solidFill>
              </a:rPr>
              <a:t>rd</a:t>
            </a:r>
            <a:r>
              <a:rPr lang="en-GB" sz="6400" dirty="0">
                <a:solidFill>
                  <a:prstClr val="black">
                    <a:lumMod val="85000"/>
                    <a:lumOff val="15000"/>
                  </a:prstClr>
                </a:solidFill>
              </a:rPr>
              <a:t> year where Dan 1.1 describes him as king]</a:t>
            </a:r>
          </a:p>
          <a:p>
            <a:pPr lvl="0">
              <a:buClr>
                <a:srgbClr val="AB946B"/>
              </a:buClr>
              <a:buFont typeface="Wingdings" panose="05000000000000000000" pitchFamily="2" charset="2"/>
              <a:buChar char="§"/>
            </a:pPr>
            <a:r>
              <a:rPr lang="en-GB" sz="6400" b="1" dirty="0">
                <a:solidFill>
                  <a:prstClr val="black">
                    <a:lumMod val="85000"/>
                    <a:lumOff val="15000"/>
                  </a:prstClr>
                </a:solidFill>
              </a:rPr>
              <a:t>His accession occurred a few weeks after defeating </a:t>
            </a:r>
            <a:r>
              <a:rPr lang="en-GB" sz="6400" b="1" dirty="0">
                <a:solidFill>
                  <a:srgbClr val="00CC00"/>
                </a:solidFill>
              </a:rPr>
              <a:t>Pharaoh </a:t>
            </a:r>
            <a:r>
              <a:rPr lang="en-GB" sz="6400" b="1" dirty="0" err="1">
                <a:solidFill>
                  <a:srgbClr val="00CC00"/>
                </a:solidFill>
              </a:rPr>
              <a:t>Necho</a:t>
            </a:r>
            <a:r>
              <a:rPr lang="en-GB" sz="6400" b="1" dirty="0">
                <a:solidFill>
                  <a:srgbClr val="00CC00"/>
                </a:solidFill>
              </a:rPr>
              <a:t> </a:t>
            </a:r>
            <a:r>
              <a:rPr lang="en-GB" sz="6400" b="1" dirty="0">
                <a:solidFill>
                  <a:prstClr val="black">
                    <a:lumMod val="85000"/>
                    <a:lumOff val="15000"/>
                  </a:prstClr>
                </a:solidFill>
              </a:rPr>
              <a:t>at the Battle of Carchemish in 605 </a:t>
            </a:r>
            <a:r>
              <a:rPr lang="en-GB" sz="6400" b="1" dirty="0" err="1">
                <a:solidFill>
                  <a:prstClr val="black">
                    <a:lumMod val="85000"/>
                    <a:lumOff val="15000"/>
                  </a:prstClr>
                </a:solidFill>
              </a:rPr>
              <a:t>bc</a:t>
            </a:r>
            <a:r>
              <a:rPr lang="en-GB" sz="6400" b="1" dirty="0">
                <a:solidFill>
                  <a:prstClr val="black">
                    <a:lumMod val="85000"/>
                    <a:lumOff val="15000"/>
                  </a:prstClr>
                </a:solidFill>
              </a:rPr>
              <a:t> (</a:t>
            </a:r>
            <a:r>
              <a:rPr lang="en-GB" sz="6400" b="1" dirty="0" err="1">
                <a:solidFill>
                  <a:prstClr val="black">
                    <a:lumMod val="85000"/>
                    <a:lumOff val="15000"/>
                  </a:prstClr>
                </a:solidFill>
              </a:rPr>
              <a:t>Jer</a:t>
            </a:r>
            <a:r>
              <a:rPr lang="en-GB" sz="6400" b="1" dirty="0">
                <a:solidFill>
                  <a:prstClr val="black">
                    <a:lumMod val="85000"/>
                    <a:lumOff val="15000"/>
                  </a:prstClr>
                </a:solidFill>
              </a:rPr>
              <a:t> 46.2) </a:t>
            </a:r>
          </a:p>
          <a:p>
            <a:pPr lvl="0">
              <a:buClr>
                <a:srgbClr val="AB946B"/>
              </a:buClr>
              <a:buFont typeface="Wingdings" panose="05000000000000000000" pitchFamily="2" charset="2"/>
              <a:buChar char="§"/>
            </a:pPr>
            <a:r>
              <a:rPr lang="en-GB" sz="6400" b="1" dirty="0">
                <a:solidFill>
                  <a:prstClr val="black">
                    <a:lumMod val="85000"/>
                    <a:lumOff val="15000"/>
                  </a:prstClr>
                </a:solidFill>
              </a:rPr>
              <a:t>This battle decided the fate of Judea – formerly a province under </a:t>
            </a:r>
            <a:r>
              <a:rPr lang="en-GB" sz="6400" b="1" dirty="0">
                <a:solidFill>
                  <a:srgbClr val="00CC00"/>
                </a:solidFill>
              </a:rPr>
              <a:t>Egyptian</a:t>
            </a:r>
            <a:r>
              <a:rPr lang="en-GB" sz="6400" b="1" dirty="0">
                <a:solidFill>
                  <a:prstClr val="black">
                    <a:lumMod val="85000"/>
                    <a:lumOff val="15000"/>
                  </a:prstClr>
                </a:solidFill>
              </a:rPr>
              <a:t> vassalage it would now be aligned with </a:t>
            </a:r>
            <a:r>
              <a:rPr lang="en-GB" sz="6400" b="1" dirty="0">
                <a:solidFill>
                  <a:srgbClr val="0066FF"/>
                </a:solidFill>
              </a:rPr>
              <a:t>Babylon</a:t>
            </a:r>
          </a:p>
          <a:p>
            <a:pPr lvl="0">
              <a:buClr>
                <a:srgbClr val="AB946B"/>
              </a:buClr>
              <a:buFont typeface="Wingdings" panose="05000000000000000000" pitchFamily="2" charset="2"/>
              <a:buChar char="§"/>
            </a:pPr>
            <a:r>
              <a:rPr lang="en-GB" sz="6400" b="1" dirty="0">
                <a:solidFill>
                  <a:prstClr val="black">
                    <a:lumMod val="85000"/>
                    <a:lumOff val="15000"/>
                  </a:prstClr>
                </a:solidFill>
              </a:rPr>
              <a:t>At the time of the Battle of Carchemish, </a:t>
            </a:r>
            <a:r>
              <a:rPr lang="en-GB" sz="6400" b="1" dirty="0">
                <a:solidFill>
                  <a:srgbClr val="0066FF"/>
                </a:solidFill>
              </a:rPr>
              <a:t>Nebuchadnezzar</a:t>
            </a:r>
            <a:r>
              <a:rPr lang="en-GB" sz="6400" b="1" dirty="0">
                <a:solidFill>
                  <a:prstClr val="black">
                    <a:lumMod val="85000"/>
                    <a:lumOff val="15000"/>
                  </a:prstClr>
                </a:solidFill>
              </a:rPr>
              <a:t> was Crown Prince not king. </a:t>
            </a:r>
          </a:p>
          <a:p>
            <a:pPr>
              <a:buFont typeface="Wingdings" panose="05000000000000000000" pitchFamily="2" charset="2"/>
              <a:buChar char="§"/>
            </a:pPr>
            <a:r>
              <a:rPr lang="en-GB" sz="6400" b="1" dirty="0"/>
              <a:t>Shortly after the battle, Nebuchadnezzar’s father (</a:t>
            </a:r>
            <a:r>
              <a:rPr lang="en-GB" sz="6400" b="1" dirty="0" err="1">
                <a:solidFill>
                  <a:srgbClr val="0066FF"/>
                </a:solidFill>
              </a:rPr>
              <a:t>Nabopolassar</a:t>
            </a:r>
            <a:r>
              <a:rPr lang="en-GB" sz="6400" b="1" dirty="0">
                <a:solidFill>
                  <a:srgbClr val="0066FF"/>
                </a:solidFill>
              </a:rPr>
              <a:t>)</a:t>
            </a:r>
            <a:r>
              <a:rPr lang="en-GB" sz="6400" b="1" dirty="0"/>
              <a:t> died, so </a:t>
            </a:r>
            <a:r>
              <a:rPr lang="en-GB" sz="6400" b="1" dirty="0">
                <a:solidFill>
                  <a:srgbClr val="0066FF"/>
                </a:solidFill>
              </a:rPr>
              <a:t>Nebuchadnezzar</a:t>
            </a:r>
            <a:r>
              <a:rPr lang="en-GB" sz="6400" b="1" dirty="0"/>
              <a:t> had to return to </a:t>
            </a:r>
            <a:r>
              <a:rPr lang="en-GB" sz="6400" b="1" dirty="0">
                <a:solidFill>
                  <a:srgbClr val="0066FF"/>
                </a:solidFill>
              </a:rPr>
              <a:t>Babylon</a:t>
            </a:r>
            <a:r>
              <a:rPr lang="en-GB" sz="6400" b="1" dirty="0"/>
              <a:t> post haste to be crowned king. </a:t>
            </a:r>
          </a:p>
          <a:p>
            <a:pPr>
              <a:buFont typeface="Wingdings" panose="05000000000000000000" pitchFamily="2" charset="2"/>
              <a:buChar char="§"/>
            </a:pPr>
            <a:r>
              <a:rPr lang="en-GB" sz="6400" b="1" dirty="0"/>
              <a:t>Daniel 2:1 is dated to the 2nd year of </a:t>
            </a:r>
            <a:r>
              <a:rPr lang="en-GB" sz="6400" b="1" dirty="0">
                <a:solidFill>
                  <a:srgbClr val="0066FF"/>
                </a:solidFill>
              </a:rPr>
              <a:t>Nebuchadnezzar’s</a:t>
            </a:r>
            <a:r>
              <a:rPr lang="en-GB" sz="6400" b="1" dirty="0"/>
              <a:t> reign whereas </a:t>
            </a:r>
            <a:r>
              <a:rPr lang="en-GB" sz="6400" b="1" dirty="0">
                <a:solidFill>
                  <a:srgbClr val="CC00CC"/>
                </a:solidFill>
              </a:rPr>
              <a:t>Daniel </a:t>
            </a:r>
            <a:r>
              <a:rPr lang="en-GB" sz="6400" b="1" dirty="0"/>
              <a:t>is seemingly unknown to </a:t>
            </a:r>
            <a:r>
              <a:rPr lang="en-GB" sz="6400" b="1" dirty="0">
                <a:solidFill>
                  <a:srgbClr val="0066FF"/>
                </a:solidFill>
              </a:rPr>
              <a:t>Nebuchadnezzar</a:t>
            </a:r>
            <a:r>
              <a:rPr lang="en-GB" sz="6400" b="1" dirty="0"/>
              <a:t>. </a:t>
            </a:r>
          </a:p>
          <a:p>
            <a:endParaRPr lang="en-GB" sz="6400" b="1" dirty="0"/>
          </a:p>
          <a:p>
            <a:endParaRPr lang="en-GB" dirty="0"/>
          </a:p>
        </p:txBody>
      </p:sp>
      <p:sp>
        <p:nvSpPr>
          <p:cNvPr id="7" name="Text Placeholder 6">
            <a:extLst>
              <a:ext uri="{FF2B5EF4-FFF2-40B4-BE49-F238E27FC236}">
                <a16:creationId xmlns:a16="http://schemas.microsoft.com/office/drawing/2014/main" id="{5E42BFBC-62A3-4DCB-A54A-94275CEDCA43}"/>
              </a:ext>
            </a:extLst>
          </p:cNvPr>
          <p:cNvSpPr>
            <a:spLocks noGrp="1"/>
          </p:cNvSpPr>
          <p:nvPr>
            <p:ph type="body" sz="quarter" idx="3"/>
          </p:nvPr>
        </p:nvSpPr>
        <p:spPr>
          <a:xfrm>
            <a:off x="6178296" y="877860"/>
            <a:ext cx="4718304" cy="576262"/>
          </a:xfrm>
        </p:spPr>
        <p:txBody>
          <a:bodyPr/>
          <a:lstStyle/>
          <a:p>
            <a:r>
              <a:rPr lang="en-GB" b="1" dirty="0">
                <a:solidFill>
                  <a:srgbClr val="CC6600"/>
                </a:solidFill>
              </a:rPr>
              <a:t>Critics view</a:t>
            </a:r>
          </a:p>
        </p:txBody>
      </p:sp>
      <p:sp>
        <p:nvSpPr>
          <p:cNvPr id="8" name="Content Placeholder 7">
            <a:extLst>
              <a:ext uri="{FF2B5EF4-FFF2-40B4-BE49-F238E27FC236}">
                <a16:creationId xmlns:a16="http://schemas.microsoft.com/office/drawing/2014/main" id="{41AD1ED0-4226-4C34-AF5F-57FC052ACCB3}"/>
              </a:ext>
            </a:extLst>
          </p:cNvPr>
          <p:cNvSpPr>
            <a:spLocks noGrp="1"/>
          </p:cNvSpPr>
          <p:nvPr>
            <p:ph sz="quarter" idx="4"/>
          </p:nvPr>
        </p:nvSpPr>
        <p:spPr>
          <a:xfrm>
            <a:off x="6178296" y="1454122"/>
            <a:ext cx="4718304" cy="4629044"/>
          </a:xfrm>
          <a:solidFill>
            <a:schemeClr val="bg1"/>
          </a:solidFill>
        </p:spPr>
        <p:txBody>
          <a:bodyPr>
            <a:normAutofit fontScale="25000" lnSpcReduction="20000"/>
          </a:bodyPr>
          <a:lstStyle/>
          <a:p>
            <a:pPr lvl="0">
              <a:buClr>
                <a:srgbClr val="AB946B"/>
              </a:buClr>
              <a:buFont typeface="Wingdings" panose="05000000000000000000" pitchFamily="2" charset="2"/>
              <a:buChar char="q"/>
            </a:pPr>
            <a:r>
              <a:rPr lang="en-GB" sz="5600" b="1" dirty="0">
                <a:solidFill>
                  <a:prstClr val="black">
                    <a:lumMod val="85000"/>
                    <a:lumOff val="15000"/>
                  </a:prstClr>
                </a:solidFill>
              </a:rPr>
              <a:t>The </a:t>
            </a:r>
            <a:r>
              <a:rPr lang="en-GB" sz="5600" b="1" dirty="0">
                <a:solidFill>
                  <a:srgbClr val="0066FF"/>
                </a:solidFill>
              </a:rPr>
              <a:t>Babylonian</a:t>
            </a:r>
            <a:r>
              <a:rPr lang="en-GB" sz="5600" b="1" dirty="0">
                <a:solidFill>
                  <a:prstClr val="black">
                    <a:lumMod val="85000"/>
                    <a:lumOff val="15000"/>
                  </a:prstClr>
                </a:solidFill>
              </a:rPr>
              <a:t> records do not record a siege of </a:t>
            </a:r>
            <a:r>
              <a:rPr lang="en-GB" sz="5600" b="1" dirty="0">
                <a:solidFill>
                  <a:srgbClr val="FFC000"/>
                </a:solidFill>
              </a:rPr>
              <a:t>Jerusalem</a:t>
            </a:r>
            <a:r>
              <a:rPr lang="en-GB" sz="5600" b="1" dirty="0">
                <a:solidFill>
                  <a:prstClr val="black">
                    <a:lumMod val="85000"/>
                    <a:lumOff val="15000"/>
                  </a:prstClr>
                </a:solidFill>
              </a:rPr>
              <a:t> in 605 </a:t>
            </a:r>
            <a:r>
              <a:rPr lang="en-GB" sz="5600" b="1" dirty="0" err="1">
                <a:solidFill>
                  <a:prstClr val="black">
                    <a:lumMod val="85000"/>
                    <a:lumOff val="15000"/>
                  </a:prstClr>
                </a:solidFill>
              </a:rPr>
              <a:t>bc</a:t>
            </a:r>
            <a:r>
              <a:rPr lang="en-GB" sz="5600" b="1" dirty="0">
                <a:solidFill>
                  <a:prstClr val="black">
                    <a:lumMod val="85000"/>
                    <a:lumOff val="15000"/>
                  </a:prstClr>
                </a:solidFill>
              </a:rPr>
              <a:t>, nor do they record the deportation of </a:t>
            </a:r>
            <a:r>
              <a:rPr lang="en-GB" sz="5600" b="1" dirty="0">
                <a:solidFill>
                  <a:srgbClr val="FFC000"/>
                </a:solidFill>
              </a:rPr>
              <a:t>Jehoiakim</a:t>
            </a:r>
            <a:r>
              <a:rPr lang="en-GB" sz="5600" b="1" dirty="0">
                <a:solidFill>
                  <a:prstClr val="black">
                    <a:lumMod val="85000"/>
                    <a:lumOff val="15000"/>
                  </a:prstClr>
                </a:solidFill>
              </a:rPr>
              <a:t> to </a:t>
            </a:r>
            <a:r>
              <a:rPr lang="en-GB" sz="5600" b="1" dirty="0">
                <a:solidFill>
                  <a:srgbClr val="0066FF"/>
                </a:solidFill>
              </a:rPr>
              <a:t>Babylon</a:t>
            </a:r>
            <a:r>
              <a:rPr lang="en-GB" sz="5600" b="1" dirty="0">
                <a:solidFill>
                  <a:prstClr val="black">
                    <a:lumMod val="85000"/>
                    <a:lumOff val="15000"/>
                  </a:prstClr>
                </a:solidFill>
              </a:rPr>
              <a:t> in chains (2 Chron 36:5-6) </a:t>
            </a:r>
          </a:p>
          <a:p>
            <a:pPr lvl="0">
              <a:buClr>
                <a:srgbClr val="AB946B"/>
              </a:buClr>
              <a:buFont typeface="Wingdings" panose="05000000000000000000" pitchFamily="2" charset="2"/>
              <a:buChar char="q"/>
            </a:pPr>
            <a:r>
              <a:rPr lang="en-GB" sz="5600" b="1" dirty="0">
                <a:solidFill>
                  <a:prstClr val="black">
                    <a:lumMod val="85000"/>
                    <a:lumOff val="15000"/>
                  </a:prstClr>
                </a:solidFill>
              </a:rPr>
              <a:t>This deportation (</a:t>
            </a:r>
            <a:r>
              <a:rPr lang="en-GB" sz="5600" b="1" dirty="0">
                <a:solidFill>
                  <a:srgbClr val="FFC000"/>
                </a:solidFill>
              </a:rPr>
              <a:t>Jehoiakim</a:t>
            </a:r>
            <a:r>
              <a:rPr lang="en-GB" sz="5600" b="1" dirty="0">
                <a:solidFill>
                  <a:prstClr val="black">
                    <a:lumMod val="85000"/>
                    <a:lumOff val="15000"/>
                  </a:prstClr>
                </a:solidFill>
              </a:rPr>
              <a:t> died in </a:t>
            </a:r>
            <a:r>
              <a:rPr lang="en-GB" sz="5600" b="1" dirty="0">
                <a:solidFill>
                  <a:srgbClr val="FFC000"/>
                </a:solidFill>
              </a:rPr>
              <a:t>Judea</a:t>
            </a:r>
            <a:r>
              <a:rPr lang="en-GB" sz="5600" b="1" dirty="0">
                <a:solidFill>
                  <a:prstClr val="black">
                    <a:lumMod val="85000"/>
                    <a:lumOff val="15000"/>
                  </a:prstClr>
                </a:solidFill>
              </a:rPr>
              <a:t>) was confused with the later siege and deportation of </a:t>
            </a:r>
            <a:r>
              <a:rPr lang="en-GB" sz="5600" b="1" dirty="0">
                <a:solidFill>
                  <a:srgbClr val="FFC000"/>
                </a:solidFill>
              </a:rPr>
              <a:t>Jehoiachin</a:t>
            </a:r>
            <a:r>
              <a:rPr lang="en-GB" sz="5600" b="1" dirty="0">
                <a:solidFill>
                  <a:prstClr val="black">
                    <a:lumMod val="85000"/>
                    <a:lumOff val="15000"/>
                  </a:prstClr>
                </a:solidFill>
              </a:rPr>
              <a:t> in 598/7 </a:t>
            </a:r>
            <a:r>
              <a:rPr lang="en-GB" sz="5600" b="1" dirty="0" err="1">
                <a:solidFill>
                  <a:prstClr val="black">
                    <a:lumMod val="85000"/>
                    <a:lumOff val="15000"/>
                  </a:prstClr>
                </a:solidFill>
              </a:rPr>
              <a:t>bc</a:t>
            </a:r>
            <a:r>
              <a:rPr lang="en-GB" sz="5600" b="1" dirty="0">
                <a:solidFill>
                  <a:prstClr val="black">
                    <a:lumMod val="85000"/>
                    <a:lumOff val="15000"/>
                  </a:prstClr>
                </a:solidFill>
              </a:rPr>
              <a:t> rather than 605 </a:t>
            </a:r>
            <a:r>
              <a:rPr lang="en-GB" sz="5600" b="1" dirty="0" err="1">
                <a:solidFill>
                  <a:prstClr val="black">
                    <a:lumMod val="85000"/>
                    <a:lumOff val="15000"/>
                  </a:prstClr>
                </a:solidFill>
              </a:rPr>
              <a:t>bc</a:t>
            </a:r>
            <a:r>
              <a:rPr lang="en-GB" sz="5600" b="1" dirty="0">
                <a:solidFill>
                  <a:prstClr val="black">
                    <a:lumMod val="85000"/>
                    <a:lumOff val="15000"/>
                  </a:prstClr>
                </a:solidFill>
              </a:rPr>
              <a:t> </a:t>
            </a:r>
          </a:p>
          <a:p>
            <a:pPr lvl="0">
              <a:buClr>
                <a:srgbClr val="AB946B"/>
              </a:buClr>
              <a:buFont typeface="Wingdings" panose="05000000000000000000" pitchFamily="2" charset="2"/>
              <a:buChar char="q"/>
            </a:pPr>
            <a:r>
              <a:rPr lang="en-GB" sz="5600" b="1" dirty="0">
                <a:solidFill>
                  <a:prstClr val="black">
                    <a:lumMod val="85000"/>
                    <a:lumOff val="15000"/>
                  </a:prstClr>
                </a:solidFill>
              </a:rPr>
              <a:t>The 3 year submission of </a:t>
            </a:r>
            <a:r>
              <a:rPr lang="en-GB" sz="5600" b="1" dirty="0">
                <a:solidFill>
                  <a:srgbClr val="FFC000"/>
                </a:solidFill>
              </a:rPr>
              <a:t>Jehoiakim</a:t>
            </a:r>
            <a:r>
              <a:rPr lang="en-GB" sz="5600" b="1" dirty="0">
                <a:solidFill>
                  <a:prstClr val="black">
                    <a:lumMod val="85000"/>
                    <a:lumOff val="15000"/>
                  </a:prstClr>
                </a:solidFill>
              </a:rPr>
              <a:t> to </a:t>
            </a:r>
            <a:r>
              <a:rPr lang="en-GB" sz="5600" b="1" dirty="0">
                <a:solidFill>
                  <a:srgbClr val="0066FF"/>
                </a:solidFill>
              </a:rPr>
              <a:t>Nebuchadnezzar</a:t>
            </a:r>
            <a:r>
              <a:rPr lang="en-GB" sz="5600" b="1" dirty="0">
                <a:solidFill>
                  <a:prstClr val="black">
                    <a:lumMod val="85000"/>
                    <a:lumOff val="15000"/>
                  </a:prstClr>
                </a:solidFill>
              </a:rPr>
              <a:t> and the subsequent raids after </a:t>
            </a:r>
            <a:r>
              <a:rPr lang="en-GB" sz="5600" b="1" dirty="0">
                <a:solidFill>
                  <a:srgbClr val="FFC000"/>
                </a:solidFill>
              </a:rPr>
              <a:t>Jehoiakim</a:t>
            </a:r>
            <a:r>
              <a:rPr lang="en-GB" sz="5600" b="1" dirty="0">
                <a:solidFill>
                  <a:prstClr val="black">
                    <a:lumMod val="85000"/>
                    <a:lumOff val="15000"/>
                  </a:prstClr>
                </a:solidFill>
              </a:rPr>
              <a:t> rebelled against </a:t>
            </a:r>
            <a:r>
              <a:rPr lang="en-GB" sz="5600" b="1" dirty="0">
                <a:solidFill>
                  <a:srgbClr val="0066FF"/>
                </a:solidFill>
              </a:rPr>
              <a:t>Nebuchadnezzar</a:t>
            </a:r>
            <a:r>
              <a:rPr lang="en-GB" sz="5600" b="1" dirty="0">
                <a:solidFill>
                  <a:prstClr val="black">
                    <a:lumMod val="85000"/>
                    <a:lumOff val="15000"/>
                  </a:prstClr>
                </a:solidFill>
              </a:rPr>
              <a:t> for a period of four years, (2 Kings 24:1-2) has been confused or manipulated by the writer of Daniel into a siege of </a:t>
            </a:r>
            <a:r>
              <a:rPr lang="en-GB" sz="5600" b="1" dirty="0">
                <a:solidFill>
                  <a:srgbClr val="FFC000"/>
                </a:solidFill>
              </a:rPr>
              <a:t>Jerusalem</a:t>
            </a:r>
            <a:r>
              <a:rPr lang="en-GB" sz="5600" b="1" dirty="0">
                <a:solidFill>
                  <a:prstClr val="black">
                    <a:lumMod val="85000"/>
                    <a:lumOff val="15000"/>
                  </a:prstClr>
                </a:solidFill>
              </a:rPr>
              <a:t> in the 3rd year of </a:t>
            </a:r>
            <a:r>
              <a:rPr lang="en-GB" sz="5600" b="1" dirty="0">
                <a:solidFill>
                  <a:srgbClr val="FFC000"/>
                </a:solidFill>
              </a:rPr>
              <a:t>Jehoiakim</a:t>
            </a:r>
          </a:p>
          <a:p>
            <a:pPr lvl="0">
              <a:buClr>
                <a:srgbClr val="AB946B"/>
              </a:buClr>
              <a:buFont typeface="Wingdings" panose="05000000000000000000" pitchFamily="2" charset="2"/>
              <a:buChar char="q"/>
            </a:pPr>
            <a:r>
              <a:rPr lang="en-GB" sz="5600" b="1" dirty="0">
                <a:solidFill>
                  <a:prstClr val="black">
                    <a:lumMod val="85000"/>
                    <a:lumOff val="15000"/>
                  </a:prstClr>
                </a:solidFill>
              </a:rPr>
              <a:t>The first recorded capture of </a:t>
            </a:r>
            <a:r>
              <a:rPr lang="en-GB" sz="5600" b="1" dirty="0">
                <a:solidFill>
                  <a:srgbClr val="FFC000"/>
                </a:solidFill>
              </a:rPr>
              <a:t>Jerusalem</a:t>
            </a:r>
            <a:r>
              <a:rPr lang="en-GB" sz="5600" b="1" dirty="0">
                <a:solidFill>
                  <a:prstClr val="black">
                    <a:lumMod val="85000"/>
                    <a:lumOff val="15000"/>
                  </a:prstClr>
                </a:solidFill>
              </a:rPr>
              <a:t> occurring later in 598/7 </a:t>
            </a:r>
            <a:r>
              <a:rPr lang="en-GB" sz="5600" b="1" dirty="0" err="1">
                <a:solidFill>
                  <a:prstClr val="black">
                    <a:lumMod val="85000"/>
                    <a:lumOff val="15000"/>
                  </a:prstClr>
                </a:solidFill>
              </a:rPr>
              <a:t>bc</a:t>
            </a:r>
            <a:r>
              <a:rPr lang="en-GB" sz="5600" b="1" dirty="0">
                <a:solidFill>
                  <a:prstClr val="black">
                    <a:lumMod val="85000"/>
                    <a:lumOff val="15000"/>
                  </a:prstClr>
                </a:solidFill>
              </a:rPr>
              <a:t> was therefore back dated by the writer of Daniel to the 3rd year of </a:t>
            </a:r>
            <a:r>
              <a:rPr lang="en-GB" sz="5600" b="1" dirty="0">
                <a:solidFill>
                  <a:srgbClr val="FFC000"/>
                </a:solidFill>
              </a:rPr>
              <a:t>Jehoiakim</a:t>
            </a:r>
            <a:r>
              <a:rPr lang="en-GB" sz="5600" b="1" dirty="0">
                <a:solidFill>
                  <a:prstClr val="black">
                    <a:lumMod val="85000"/>
                    <a:lumOff val="15000"/>
                  </a:prstClr>
                </a:solidFill>
              </a:rPr>
              <a:t> in 605 </a:t>
            </a:r>
            <a:r>
              <a:rPr lang="en-GB" sz="5600" b="1" dirty="0" err="1">
                <a:solidFill>
                  <a:prstClr val="black">
                    <a:lumMod val="85000"/>
                    <a:lumOff val="15000"/>
                  </a:prstClr>
                </a:solidFill>
              </a:rPr>
              <a:t>bc</a:t>
            </a:r>
            <a:r>
              <a:rPr lang="en-GB" sz="5600" b="1" dirty="0">
                <a:solidFill>
                  <a:prstClr val="black">
                    <a:lumMod val="85000"/>
                    <a:lumOff val="15000"/>
                  </a:prstClr>
                </a:solidFill>
              </a:rPr>
              <a:t> The author of Daniel either mistakenly or deliberately manipulated his sources in 2 Chron 36:6-7 and 2 Kings 24:1-2 </a:t>
            </a:r>
          </a:p>
          <a:p>
            <a:pPr lvl="0">
              <a:buClr>
                <a:srgbClr val="AB946B"/>
              </a:buClr>
              <a:buFont typeface="Wingdings" panose="05000000000000000000" pitchFamily="2" charset="2"/>
              <a:buChar char="q"/>
            </a:pPr>
            <a:r>
              <a:rPr lang="en-GB" sz="6000" b="1" dirty="0"/>
              <a:t>No time for a siege of </a:t>
            </a:r>
            <a:r>
              <a:rPr lang="en-GB" sz="6000" b="1" dirty="0">
                <a:solidFill>
                  <a:srgbClr val="FFC000"/>
                </a:solidFill>
              </a:rPr>
              <a:t>Jerusalem</a:t>
            </a:r>
            <a:r>
              <a:rPr lang="en-GB" sz="6000" b="1" dirty="0"/>
              <a:t> due to </a:t>
            </a:r>
            <a:r>
              <a:rPr lang="en-GB" sz="6000" b="1" dirty="0">
                <a:solidFill>
                  <a:srgbClr val="0066FF"/>
                </a:solidFill>
              </a:rPr>
              <a:t>Nebuchadnezzar’</a:t>
            </a:r>
            <a:r>
              <a:rPr lang="en-GB" sz="6000" b="1" dirty="0"/>
              <a:t>s hasty return to </a:t>
            </a:r>
            <a:r>
              <a:rPr lang="en-GB" sz="6000" b="1" dirty="0">
                <a:solidFill>
                  <a:srgbClr val="0066FF"/>
                </a:solidFill>
              </a:rPr>
              <a:t>Babylon</a:t>
            </a:r>
            <a:endParaRPr lang="en-GB" sz="5600" b="1" dirty="0">
              <a:solidFill>
                <a:srgbClr val="0066FF"/>
              </a:solidFill>
            </a:endParaRPr>
          </a:p>
          <a:p>
            <a:pPr lvl="0">
              <a:buClr>
                <a:srgbClr val="AB946B"/>
              </a:buClr>
              <a:buFont typeface="Wingdings" panose="05000000000000000000" pitchFamily="2" charset="2"/>
              <a:buChar char="q"/>
            </a:pPr>
            <a:r>
              <a:rPr lang="en-GB" sz="5600" b="1" dirty="0">
                <a:solidFill>
                  <a:prstClr val="black">
                    <a:lumMod val="85000"/>
                    <a:lumOff val="15000"/>
                  </a:prstClr>
                </a:solidFill>
              </a:rPr>
              <a:t>A 3 year training period is normally required for royal service (Dan 1:5 + 18). </a:t>
            </a:r>
            <a:r>
              <a:rPr lang="en-GB" sz="5600" b="1" dirty="0">
                <a:solidFill>
                  <a:srgbClr val="CC00CC"/>
                </a:solidFill>
              </a:rPr>
              <a:t>Daniel</a:t>
            </a:r>
            <a:r>
              <a:rPr lang="en-GB" sz="5600" b="1" dirty="0">
                <a:solidFill>
                  <a:prstClr val="black">
                    <a:lumMod val="85000"/>
                    <a:lumOff val="15000"/>
                  </a:prstClr>
                </a:solidFill>
              </a:rPr>
              <a:t> is introduced to </a:t>
            </a:r>
            <a:r>
              <a:rPr lang="en-GB" sz="5600" b="1" dirty="0">
                <a:solidFill>
                  <a:srgbClr val="0066FF"/>
                </a:solidFill>
              </a:rPr>
              <a:t>Nebuchadnezzar</a:t>
            </a:r>
            <a:r>
              <a:rPr lang="en-GB" sz="5600" b="1" dirty="0">
                <a:solidFill>
                  <a:prstClr val="black">
                    <a:lumMod val="85000"/>
                    <a:lumOff val="15000"/>
                  </a:prstClr>
                </a:solidFill>
              </a:rPr>
              <a:t> after his period of 3 years training (Dan 1:18) </a:t>
            </a:r>
          </a:p>
          <a:p>
            <a:pPr lvl="0">
              <a:buClr>
                <a:srgbClr val="AB946B"/>
              </a:buClr>
            </a:pPr>
            <a:endParaRPr lang="en-GB" sz="5600" b="1" dirty="0">
              <a:solidFill>
                <a:prstClr val="black">
                  <a:lumMod val="85000"/>
                  <a:lumOff val="15000"/>
                </a:prstClr>
              </a:solidFill>
            </a:endParaRPr>
          </a:p>
          <a:p>
            <a:pPr lvl="0">
              <a:buClr>
                <a:srgbClr val="AB946B"/>
              </a:buClr>
            </a:pPr>
            <a:endParaRPr lang="en-GB" sz="4200" b="1" dirty="0">
              <a:solidFill>
                <a:prstClr val="black">
                  <a:lumMod val="85000"/>
                  <a:lumOff val="15000"/>
                </a:prstClr>
              </a:solidFill>
            </a:endParaRPr>
          </a:p>
          <a:p>
            <a:endParaRPr lang="en-GB" dirty="0"/>
          </a:p>
        </p:txBody>
      </p:sp>
    </p:spTree>
    <p:extLst>
      <p:ext uri="{BB962C8B-B14F-4D97-AF65-F5344CB8AC3E}">
        <p14:creationId xmlns:p14="http://schemas.microsoft.com/office/powerpoint/2010/main" val="1716164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B0606-E373-48F8-BF0F-3E10A74E300D}"/>
              </a:ext>
            </a:extLst>
          </p:cNvPr>
          <p:cNvSpPr>
            <a:spLocks noGrp="1"/>
          </p:cNvSpPr>
          <p:nvPr>
            <p:ph type="title"/>
          </p:nvPr>
        </p:nvSpPr>
        <p:spPr/>
        <p:txBody>
          <a:bodyPr>
            <a:normAutofit fontScale="90000"/>
          </a:bodyPr>
          <a:lstStyle/>
          <a:p>
            <a:r>
              <a:rPr lang="en-GB" b="1" dirty="0">
                <a:solidFill>
                  <a:srgbClr val="CC6600"/>
                </a:solidFill>
              </a:rPr>
              <a:t>How do we explain / address these timing &amp; non-event criticisms?</a:t>
            </a:r>
          </a:p>
        </p:txBody>
      </p:sp>
      <p:sp>
        <p:nvSpPr>
          <p:cNvPr id="3" name="Text Placeholder 2">
            <a:extLst>
              <a:ext uri="{FF2B5EF4-FFF2-40B4-BE49-F238E27FC236}">
                <a16:creationId xmlns:a16="http://schemas.microsoft.com/office/drawing/2014/main" id="{2CE14303-9F12-4203-9F39-EFB338F80668}"/>
              </a:ext>
            </a:extLst>
          </p:cNvPr>
          <p:cNvSpPr>
            <a:spLocks noGrp="1"/>
          </p:cNvSpPr>
          <p:nvPr>
            <p:ph type="body" idx="1"/>
          </p:nvPr>
        </p:nvSpPr>
        <p:spPr/>
        <p:txBody>
          <a:bodyPr>
            <a:normAutofit/>
          </a:bodyPr>
          <a:lstStyle/>
          <a:p>
            <a:r>
              <a:rPr lang="en-GB" b="1" dirty="0"/>
              <a:t>The following slides set out our proposed solutions / answers to the critics</a:t>
            </a:r>
          </a:p>
        </p:txBody>
      </p:sp>
    </p:spTree>
    <p:extLst>
      <p:ext uri="{BB962C8B-B14F-4D97-AF65-F5344CB8AC3E}">
        <p14:creationId xmlns:p14="http://schemas.microsoft.com/office/powerpoint/2010/main" val="366375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1" y="982132"/>
            <a:ext cx="7887099" cy="577161"/>
          </a:xfrm>
        </p:spPr>
        <p:txBody>
          <a:bodyPr>
            <a:normAutofit fontScale="90000"/>
          </a:bodyPr>
          <a:lstStyle/>
          <a:p>
            <a:r>
              <a:rPr lang="en-GB" b="1" dirty="0">
                <a:solidFill>
                  <a:srgbClr val="CC6600"/>
                </a:solidFill>
              </a:rPr>
              <a:t>Proposed Solutions: Daniel 1:1-2</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95401" y="1559293"/>
            <a:ext cx="9601196" cy="4316575"/>
          </a:xfrm>
          <a:solidFill>
            <a:schemeClr val="bg1"/>
          </a:solidFill>
        </p:spPr>
        <p:txBody>
          <a:bodyPr>
            <a:normAutofit fontScale="92500" lnSpcReduction="20000"/>
          </a:bodyPr>
          <a:lstStyle/>
          <a:p>
            <a:r>
              <a:rPr lang="en-GB" b="1" dirty="0"/>
              <a:t>Neither biblical nor extra biblical sources require that </a:t>
            </a:r>
            <a:r>
              <a:rPr lang="en-GB" b="1" dirty="0">
                <a:solidFill>
                  <a:srgbClr val="FFC000"/>
                </a:solidFill>
              </a:rPr>
              <a:t>Jehoiakim</a:t>
            </a:r>
            <a:r>
              <a:rPr lang="en-GB" b="1" dirty="0"/>
              <a:t> was actually taken to </a:t>
            </a:r>
            <a:r>
              <a:rPr lang="en-GB" b="1" dirty="0">
                <a:solidFill>
                  <a:srgbClr val="0066FF"/>
                </a:solidFill>
              </a:rPr>
              <a:t>Babylon</a:t>
            </a:r>
            <a:r>
              <a:rPr lang="en-GB" b="1" dirty="0"/>
              <a:t> 2 Chronicles 36 merely states that </a:t>
            </a:r>
            <a:r>
              <a:rPr lang="en-GB" b="1" dirty="0">
                <a:solidFill>
                  <a:srgbClr val="FFC000"/>
                </a:solidFill>
              </a:rPr>
              <a:t>Jehoiakim</a:t>
            </a:r>
            <a:r>
              <a:rPr lang="en-GB" b="1" dirty="0"/>
              <a:t> was placed in chains – the chains could have been removed and </a:t>
            </a:r>
            <a:r>
              <a:rPr lang="en-GB" b="1" dirty="0">
                <a:solidFill>
                  <a:srgbClr val="FFC000"/>
                </a:solidFill>
              </a:rPr>
              <a:t>Jehoiakim</a:t>
            </a:r>
            <a:r>
              <a:rPr lang="en-GB" b="1" dirty="0"/>
              <a:t> freed if </a:t>
            </a:r>
            <a:r>
              <a:rPr lang="en-GB" b="1" dirty="0">
                <a:solidFill>
                  <a:srgbClr val="0066FF"/>
                </a:solidFill>
              </a:rPr>
              <a:t>Nebuchadnezzar</a:t>
            </a:r>
            <a:r>
              <a:rPr lang="en-GB" b="1" dirty="0"/>
              <a:t> relented on his initial decision</a:t>
            </a:r>
          </a:p>
          <a:p>
            <a:r>
              <a:rPr lang="en-GB" b="1" dirty="0"/>
              <a:t>The 2 Chronicles 36 reference could refer to 605 </a:t>
            </a:r>
            <a:r>
              <a:rPr lang="en-GB" b="1" dirty="0" err="1"/>
              <a:t>bc</a:t>
            </a:r>
            <a:r>
              <a:rPr lang="en-GB" b="1" dirty="0"/>
              <a:t> or indeed the rebellion siege later in 598/7 </a:t>
            </a:r>
            <a:r>
              <a:rPr lang="en-GB" b="1" dirty="0" err="1"/>
              <a:t>bc</a:t>
            </a:r>
            <a:r>
              <a:rPr lang="en-GB" b="1" dirty="0"/>
              <a:t> – there is insufficient detail in the text to indicate which event is being referred to although the text does refer to temple implements being removed as well, so it could well be 605 </a:t>
            </a:r>
            <a:r>
              <a:rPr lang="en-GB" b="1" dirty="0" err="1"/>
              <a:t>bc</a:t>
            </a:r>
            <a:r>
              <a:rPr lang="en-GB" b="1" dirty="0"/>
              <a:t> which would chime with Daniel 1:1</a:t>
            </a:r>
          </a:p>
          <a:p>
            <a:r>
              <a:rPr lang="en-GB" b="1" dirty="0"/>
              <a:t>Careful reading of Dan 1:1-2 shows that although some of the temple vessels were carried to </a:t>
            </a:r>
            <a:r>
              <a:rPr lang="en-GB" b="1" dirty="0">
                <a:solidFill>
                  <a:srgbClr val="0066FF"/>
                </a:solidFill>
              </a:rPr>
              <a:t>Babylon</a:t>
            </a:r>
            <a:r>
              <a:rPr lang="en-GB" b="1" dirty="0"/>
              <a:t> this does not necessarily include </a:t>
            </a:r>
            <a:r>
              <a:rPr lang="en-GB" b="1" dirty="0">
                <a:solidFill>
                  <a:srgbClr val="FFC000"/>
                </a:solidFill>
              </a:rPr>
              <a:t>Jehoiakim</a:t>
            </a:r>
            <a:r>
              <a:rPr lang="en-GB" b="1" dirty="0"/>
              <a:t> himself</a:t>
            </a:r>
          </a:p>
          <a:p>
            <a:r>
              <a:rPr lang="en-GB" b="1" dirty="0"/>
              <a:t>With respect to timescales and dates, a discrepancy of one year between different sources (Jeremiah/Kings/Daniel) can hardly be considered an objection as the 3</a:t>
            </a:r>
            <a:r>
              <a:rPr lang="en-GB" b="1" baseline="30000" dirty="0"/>
              <a:t>rd</a:t>
            </a:r>
            <a:r>
              <a:rPr lang="en-GB" b="1" dirty="0"/>
              <a:t>/4</a:t>
            </a:r>
            <a:r>
              <a:rPr lang="en-GB" b="1" baseline="30000" dirty="0"/>
              <a:t>th</a:t>
            </a:r>
            <a:r>
              <a:rPr lang="en-GB" b="1" dirty="0"/>
              <a:t> year of </a:t>
            </a:r>
            <a:r>
              <a:rPr lang="en-GB" b="1" dirty="0">
                <a:solidFill>
                  <a:srgbClr val="FFC000"/>
                </a:solidFill>
              </a:rPr>
              <a:t>Jehoiakim</a:t>
            </a:r>
            <a:r>
              <a:rPr lang="en-GB" b="1" dirty="0"/>
              <a:t> can easily refer to the same year</a:t>
            </a:r>
          </a:p>
        </p:txBody>
      </p:sp>
    </p:spTree>
    <p:extLst>
      <p:ext uri="{BB962C8B-B14F-4D97-AF65-F5344CB8AC3E}">
        <p14:creationId xmlns:p14="http://schemas.microsoft.com/office/powerpoint/2010/main" val="1043960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2" y="982132"/>
            <a:ext cx="9601195" cy="577161"/>
          </a:xfrm>
        </p:spPr>
        <p:txBody>
          <a:bodyPr>
            <a:normAutofit fontScale="90000"/>
          </a:bodyPr>
          <a:lstStyle/>
          <a:p>
            <a:r>
              <a:rPr lang="en-GB" b="1" dirty="0">
                <a:solidFill>
                  <a:srgbClr val="CC6600"/>
                </a:solidFill>
              </a:rPr>
              <a:t>Proposed Solutions: Daniel 1:5, 1:18 and 2:1 </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95401" y="1559293"/>
            <a:ext cx="9601196" cy="4735629"/>
          </a:xfrm>
          <a:solidFill>
            <a:schemeClr val="bg1"/>
          </a:solidFill>
        </p:spPr>
        <p:txBody>
          <a:bodyPr>
            <a:normAutofit fontScale="62500" lnSpcReduction="20000"/>
          </a:bodyPr>
          <a:lstStyle/>
          <a:p>
            <a:r>
              <a:rPr lang="en-GB" sz="2900" b="1" dirty="0"/>
              <a:t>Similarly with the alleged chronological contradiction in these verses</a:t>
            </a:r>
          </a:p>
          <a:p>
            <a:r>
              <a:rPr lang="en-GB" sz="2900" b="1" dirty="0">
                <a:solidFill>
                  <a:srgbClr val="CC00CC"/>
                </a:solidFill>
              </a:rPr>
              <a:t>Daniel</a:t>
            </a:r>
            <a:r>
              <a:rPr lang="en-GB" sz="2900" b="1" dirty="0"/>
              <a:t> received 3 years training but was seemingly presented after 2 years, the periods in question may be the same.</a:t>
            </a:r>
          </a:p>
          <a:p>
            <a:r>
              <a:rPr lang="en-GB" sz="2900" b="1" dirty="0"/>
              <a:t>Samuel Driver notes in Cambridge Bible for Schools:</a:t>
            </a:r>
          </a:p>
          <a:p>
            <a:pPr marL="457200" lvl="1" indent="0">
              <a:buNone/>
            </a:pPr>
            <a:r>
              <a:rPr lang="en-GB" sz="2900" b="1" i="1" dirty="0">
                <a:solidFill>
                  <a:srgbClr val="00B0F0"/>
                </a:solidFill>
              </a:rPr>
              <a:t>“</a:t>
            </a:r>
            <a:r>
              <a:rPr lang="en-GB" sz="2900" b="1" i="1" dirty="0">
                <a:solidFill>
                  <a:srgbClr val="FF0000"/>
                </a:solidFill>
              </a:rPr>
              <a:t>If parts of years are counted as full units, and if the reign of Nebuchadnezzar is post dated in the Babylonian fashion so that the “1</a:t>
            </a:r>
            <a:r>
              <a:rPr lang="en-GB" sz="2900" b="1" i="1" baseline="30000" dirty="0">
                <a:solidFill>
                  <a:srgbClr val="FF0000"/>
                </a:solidFill>
              </a:rPr>
              <a:t>st</a:t>
            </a:r>
            <a:r>
              <a:rPr lang="en-GB" sz="2900" b="1" i="1" dirty="0">
                <a:solidFill>
                  <a:srgbClr val="FF0000"/>
                </a:solidFill>
              </a:rPr>
              <a:t> year” is not the accession year, but the following one, then the data of chaps. 1 and 2 may be compatible” </a:t>
            </a:r>
          </a:p>
          <a:p>
            <a:pPr lvl="0">
              <a:buClr>
                <a:srgbClr val="AB946B"/>
              </a:buClr>
            </a:pPr>
            <a:r>
              <a:rPr lang="en-GB" sz="2900" b="1" dirty="0">
                <a:solidFill>
                  <a:schemeClr val="tx1"/>
                </a:solidFill>
              </a:rPr>
              <a:t>The “contradictions” can be reconciled because the length of reigns and when they are measured depends on whether reigns are measured from actual reign start dates (non-accession), or the alternative accession year accounting i.e. a year later</a:t>
            </a:r>
          </a:p>
          <a:p>
            <a:pPr lvl="0">
              <a:buClr>
                <a:srgbClr val="AB946B"/>
              </a:buClr>
            </a:pPr>
            <a:r>
              <a:rPr lang="en-GB" sz="2900" b="1" dirty="0">
                <a:solidFill>
                  <a:prstClr val="black">
                    <a:lumMod val="85000"/>
                    <a:lumOff val="15000"/>
                  </a:prstClr>
                </a:solidFill>
              </a:rPr>
              <a:t>Interestingly for us as Bible students, this could well mean that  the events of Dan 1:18-20 and 2:45-49 (</a:t>
            </a:r>
            <a:r>
              <a:rPr lang="en-GB" sz="2900" b="1" dirty="0">
                <a:solidFill>
                  <a:srgbClr val="0066FF"/>
                </a:solidFill>
              </a:rPr>
              <a:t>Nebuchadnezzar’s</a:t>
            </a:r>
            <a:r>
              <a:rPr lang="en-GB" sz="2900" b="1" dirty="0">
                <a:solidFill>
                  <a:prstClr val="black">
                    <a:lumMod val="85000"/>
                    <a:lumOff val="15000"/>
                  </a:prstClr>
                </a:solidFill>
              </a:rPr>
              <a:t> recognition of </a:t>
            </a:r>
            <a:r>
              <a:rPr lang="en-GB" sz="2900" b="1" dirty="0">
                <a:solidFill>
                  <a:srgbClr val="FFC000"/>
                </a:solidFill>
              </a:rPr>
              <a:t>Daniel’s</a:t>
            </a:r>
            <a:r>
              <a:rPr lang="en-GB" sz="2900" b="1" dirty="0">
                <a:solidFill>
                  <a:prstClr val="black">
                    <a:lumMod val="85000"/>
                    <a:lumOff val="15000"/>
                  </a:prstClr>
                </a:solidFill>
              </a:rPr>
              <a:t> God) would be synchronous with </a:t>
            </a:r>
            <a:r>
              <a:rPr lang="en-GB" sz="2900" b="1" dirty="0">
                <a:solidFill>
                  <a:srgbClr val="FFC000"/>
                </a:solidFill>
              </a:rPr>
              <a:t>Jehoiakim</a:t>
            </a:r>
            <a:r>
              <a:rPr lang="en-GB" sz="2900" b="1" dirty="0">
                <a:solidFill>
                  <a:prstClr val="black">
                    <a:lumMod val="85000"/>
                    <a:lumOff val="15000"/>
                  </a:prstClr>
                </a:solidFill>
              </a:rPr>
              <a:t> burning Jeremiah’s scroll (</a:t>
            </a:r>
            <a:r>
              <a:rPr lang="en-GB" sz="2900" b="1" dirty="0" err="1">
                <a:solidFill>
                  <a:prstClr val="black">
                    <a:lumMod val="85000"/>
                    <a:lumOff val="15000"/>
                  </a:prstClr>
                </a:solidFill>
              </a:rPr>
              <a:t>Jer</a:t>
            </a:r>
            <a:r>
              <a:rPr lang="en-GB" sz="2900" b="1" dirty="0">
                <a:solidFill>
                  <a:prstClr val="black">
                    <a:lumMod val="85000"/>
                    <a:lumOff val="15000"/>
                  </a:prstClr>
                </a:solidFill>
              </a:rPr>
              <a:t> 36:23) giving us a moment of great contrast between </a:t>
            </a:r>
            <a:r>
              <a:rPr lang="en-GB" sz="2900" b="1" u="sng" dirty="0">
                <a:solidFill>
                  <a:prstClr val="black">
                    <a:lumMod val="85000"/>
                    <a:lumOff val="15000"/>
                  </a:prstClr>
                </a:solidFill>
              </a:rPr>
              <a:t>the faithlessness of </a:t>
            </a:r>
            <a:r>
              <a:rPr lang="en-GB" sz="2900" b="1" u="sng" dirty="0">
                <a:solidFill>
                  <a:srgbClr val="FFC000"/>
                </a:solidFill>
              </a:rPr>
              <a:t>Jehoiakim of Israel  </a:t>
            </a:r>
            <a:r>
              <a:rPr lang="en-GB" sz="2900" b="1" dirty="0">
                <a:solidFill>
                  <a:prstClr val="black">
                    <a:lumMod val="85000"/>
                    <a:lumOff val="15000"/>
                  </a:prstClr>
                </a:solidFill>
              </a:rPr>
              <a:t>and the recognition of </a:t>
            </a:r>
            <a:r>
              <a:rPr lang="en-GB" sz="2900" b="1" u="sng" dirty="0">
                <a:solidFill>
                  <a:prstClr val="black">
                    <a:lumMod val="85000"/>
                    <a:lumOff val="15000"/>
                  </a:prstClr>
                </a:solidFill>
              </a:rPr>
              <a:t>God’s sovereignty over the earth by </a:t>
            </a:r>
            <a:r>
              <a:rPr lang="en-GB" sz="2900" b="1" u="sng" dirty="0">
                <a:solidFill>
                  <a:srgbClr val="0066FF"/>
                </a:solidFill>
              </a:rPr>
              <a:t>Nebuchadnezzar the Babylonian </a:t>
            </a:r>
            <a:r>
              <a:rPr lang="en-GB" sz="2900" b="1" u="sng" dirty="0">
                <a:solidFill>
                  <a:prstClr val="black">
                    <a:lumMod val="85000"/>
                    <a:lumOff val="15000"/>
                  </a:prstClr>
                </a:solidFill>
              </a:rPr>
              <a:t>gentile  </a:t>
            </a:r>
          </a:p>
          <a:p>
            <a:pPr lvl="0">
              <a:buClr>
                <a:srgbClr val="AB946B"/>
              </a:buClr>
            </a:pPr>
            <a:r>
              <a:rPr lang="en-GB" sz="2900" b="1" i="1" u="sng" dirty="0">
                <a:solidFill>
                  <a:prstClr val="black">
                    <a:lumMod val="85000"/>
                    <a:lumOff val="15000"/>
                  </a:prstClr>
                </a:solidFill>
              </a:rPr>
              <a:t>But</a:t>
            </a:r>
            <a:r>
              <a:rPr lang="en-GB" sz="2900" b="1" dirty="0">
                <a:solidFill>
                  <a:prstClr val="black">
                    <a:lumMod val="85000"/>
                    <a:lumOff val="15000"/>
                  </a:prstClr>
                </a:solidFill>
              </a:rPr>
              <a:t> …..this is only the case if the 1</a:t>
            </a:r>
            <a:r>
              <a:rPr lang="en-GB" sz="2900" b="1" baseline="30000" dirty="0">
                <a:solidFill>
                  <a:prstClr val="black">
                    <a:lumMod val="85000"/>
                    <a:lumOff val="15000"/>
                  </a:prstClr>
                </a:solidFill>
              </a:rPr>
              <a:t>st</a:t>
            </a:r>
            <a:r>
              <a:rPr lang="en-GB" sz="2900" b="1" dirty="0">
                <a:solidFill>
                  <a:prstClr val="black">
                    <a:lumMod val="85000"/>
                    <a:lumOff val="15000"/>
                  </a:prstClr>
                </a:solidFill>
              </a:rPr>
              <a:t> year of </a:t>
            </a:r>
            <a:r>
              <a:rPr lang="en-GB" sz="2900" b="1" dirty="0">
                <a:solidFill>
                  <a:srgbClr val="0066FF"/>
                </a:solidFill>
              </a:rPr>
              <a:t>Nebuchadnezzar</a:t>
            </a:r>
            <a:r>
              <a:rPr lang="en-GB" sz="2900" b="1" dirty="0">
                <a:solidFill>
                  <a:prstClr val="black">
                    <a:lumMod val="85000"/>
                    <a:lumOff val="15000"/>
                  </a:prstClr>
                </a:solidFill>
              </a:rPr>
              <a:t> is the year in which </a:t>
            </a:r>
            <a:r>
              <a:rPr lang="en-GB" sz="2900" b="1" dirty="0">
                <a:solidFill>
                  <a:srgbClr val="FFC000"/>
                </a:solidFill>
              </a:rPr>
              <a:t>Jerusalem </a:t>
            </a:r>
            <a:r>
              <a:rPr lang="en-GB" sz="2900" b="1" dirty="0">
                <a:solidFill>
                  <a:prstClr val="black">
                    <a:lumMod val="85000"/>
                    <a:lumOff val="15000"/>
                  </a:prstClr>
                </a:solidFill>
              </a:rPr>
              <a:t>surrendered – something the critics have said is implausible</a:t>
            </a:r>
          </a:p>
          <a:p>
            <a:pPr lvl="1"/>
            <a:endParaRPr lang="en-GB" dirty="0">
              <a:solidFill>
                <a:srgbClr val="00B0F0"/>
              </a:solidFill>
            </a:endParaRPr>
          </a:p>
        </p:txBody>
      </p:sp>
    </p:spTree>
    <p:extLst>
      <p:ext uri="{BB962C8B-B14F-4D97-AF65-F5344CB8AC3E}">
        <p14:creationId xmlns:p14="http://schemas.microsoft.com/office/powerpoint/2010/main" val="3170196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2" y="982133"/>
            <a:ext cx="9601195" cy="557910"/>
          </a:xfrm>
        </p:spPr>
        <p:txBody>
          <a:bodyPr>
            <a:normAutofit fontScale="90000"/>
          </a:bodyPr>
          <a:lstStyle/>
          <a:p>
            <a:r>
              <a:rPr lang="en-GB" b="1" dirty="0">
                <a:solidFill>
                  <a:srgbClr val="CC6600"/>
                </a:solidFill>
              </a:rPr>
              <a:t>Proposed Solutions: Crown prince or King? </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95401" y="1540043"/>
            <a:ext cx="9601196" cy="4335825"/>
          </a:xfrm>
          <a:solidFill>
            <a:schemeClr val="bg1"/>
          </a:solidFill>
        </p:spPr>
        <p:txBody>
          <a:bodyPr>
            <a:normAutofit fontScale="92500"/>
          </a:bodyPr>
          <a:lstStyle/>
          <a:p>
            <a:r>
              <a:rPr lang="en-GB" b="1" dirty="0"/>
              <a:t>So, did </a:t>
            </a:r>
            <a:r>
              <a:rPr lang="en-GB" b="1" dirty="0">
                <a:solidFill>
                  <a:srgbClr val="0066FF"/>
                </a:solidFill>
              </a:rPr>
              <a:t>Nebuchadnezzar</a:t>
            </a:r>
            <a:r>
              <a:rPr lang="en-GB" b="1" dirty="0"/>
              <a:t> as Crown Prince take the surrender of </a:t>
            </a:r>
            <a:r>
              <a:rPr lang="en-GB" b="1" dirty="0">
                <a:solidFill>
                  <a:srgbClr val="FFC000"/>
                </a:solidFill>
              </a:rPr>
              <a:t>Jerusalem</a:t>
            </a:r>
            <a:r>
              <a:rPr lang="en-GB" b="1" dirty="0"/>
              <a:t> immediately after the Battle of Carchemish and before he became king– something the critics have said is implausible? Or is it otherwise as the critics suggest?</a:t>
            </a:r>
          </a:p>
          <a:p>
            <a:r>
              <a:rPr lang="en-GB" b="1" dirty="0"/>
              <a:t>Well, we would expect that after defeating Necho, </a:t>
            </a:r>
            <a:r>
              <a:rPr lang="en-GB" b="1" dirty="0">
                <a:solidFill>
                  <a:srgbClr val="0066FF"/>
                </a:solidFill>
              </a:rPr>
              <a:t>Nebuchadnezzar</a:t>
            </a:r>
            <a:r>
              <a:rPr lang="en-GB" b="1" dirty="0"/>
              <a:t> would move very quickly to consolidate his victory, so taking </a:t>
            </a:r>
            <a:r>
              <a:rPr lang="en-GB" b="1" dirty="0">
                <a:solidFill>
                  <a:srgbClr val="FFC000"/>
                </a:solidFill>
              </a:rPr>
              <a:t>Jerusalem</a:t>
            </a:r>
            <a:r>
              <a:rPr lang="en-GB" b="1" dirty="0"/>
              <a:t> soon after his emphatic victory over Necho would be a logical and prudent move</a:t>
            </a:r>
          </a:p>
          <a:p>
            <a:r>
              <a:rPr lang="en-GB" b="1" dirty="0"/>
              <a:t>Although </a:t>
            </a:r>
            <a:r>
              <a:rPr lang="en-GB" b="1" dirty="0">
                <a:solidFill>
                  <a:srgbClr val="FFC000"/>
                </a:solidFill>
              </a:rPr>
              <a:t>Babylonian </a:t>
            </a:r>
            <a:r>
              <a:rPr lang="en-GB" b="1" dirty="0"/>
              <a:t>sources don’t record a siege or the taking of </a:t>
            </a:r>
            <a:r>
              <a:rPr lang="en-GB" b="1" dirty="0">
                <a:solidFill>
                  <a:srgbClr val="FFC000"/>
                </a:solidFill>
              </a:rPr>
              <a:t>Jerusalem</a:t>
            </a:r>
            <a:r>
              <a:rPr lang="en-GB" b="1" dirty="0"/>
              <a:t> immediately after the Battle of Carchemish the </a:t>
            </a:r>
            <a:r>
              <a:rPr lang="en-GB" b="1" dirty="0">
                <a:solidFill>
                  <a:srgbClr val="FF0000"/>
                </a:solidFill>
              </a:rPr>
              <a:t>Jerusalem Chronicle </a:t>
            </a:r>
            <a:r>
              <a:rPr lang="en-GB" b="1" dirty="0"/>
              <a:t>does cover the period in question and is an interesting read…..</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470590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2" y="982133"/>
            <a:ext cx="9165670" cy="494330"/>
          </a:xfrm>
        </p:spPr>
        <p:txBody>
          <a:bodyPr>
            <a:normAutofit fontScale="90000"/>
          </a:bodyPr>
          <a:lstStyle/>
          <a:p>
            <a:r>
              <a:rPr lang="en-GB" b="1" dirty="0">
                <a:solidFill>
                  <a:srgbClr val="CC6600"/>
                </a:solidFill>
              </a:rPr>
              <a:t>Proposed Solutions: Jerusalem Chronicle </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95401" y="1568741"/>
            <a:ext cx="9601196" cy="4563611"/>
          </a:xfrm>
          <a:solidFill>
            <a:schemeClr val="bg1"/>
          </a:solidFill>
        </p:spPr>
        <p:txBody>
          <a:bodyPr>
            <a:normAutofit fontScale="25000" lnSpcReduction="20000"/>
          </a:bodyPr>
          <a:lstStyle/>
          <a:p>
            <a:r>
              <a:rPr lang="en-GB" sz="7200" b="1" dirty="0"/>
              <a:t>The </a:t>
            </a:r>
            <a:r>
              <a:rPr lang="en-GB" sz="7200" b="1" dirty="0">
                <a:solidFill>
                  <a:srgbClr val="FF0000"/>
                </a:solidFill>
              </a:rPr>
              <a:t>Jerusalem Chronicle </a:t>
            </a:r>
            <a:r>
              <a:rPr lang="en-GB" sz="7200" b="1" dirty="0"/>
              <a:t>also known as the “Nebuchadnezzar Chronicle” is one of a series of Babylonian Chronicles which describe the first eleven years of the reign of </a:t>
            </a:r>
            <a:r>
              <a:rPr lang="en-GB" sz="7200" b="1" dirty="0">
                <a:solidFill>
                  <a:srgbClr val="0066FF"/>
                </a:solidFill>
              </a:rPr>
              <a:t>Nebuchadnezzar II</a:t>
            </a:r>
          </a:p>
          <a:p>
            <a:r>
              <a:rPr lang="en-GB" sz="7200" b="1" dirty="0"/>
              <a:t>The clay tablet details </a:t>
            </a:r>
            <a:r>
              <a:rPr lang="en-GB" sz="7200" b="1" dirty="0">
                <a:solidFill>
                  <a:srgbClr val="FFC000"/>
                </a:solidFill>
              </a:rPr>
              <a:t>Nebuchadnezzar’s</a:t>
            </a:r>
            <a:r>
              <a:rPr lang="en-GB" sz="7200" b="1" dirty="0"/>
              <a:t> military campaigns in the West (the Levant) </a:t>
            </a:r>
          </a:p>
          <a:p>
            <a:r>
              <a:rPr lang="en-GB" sz="7200" b="1" dirty="0"/>
              <a:t>It refers to the Battle of Carchemish and the siege of </a:t>
            </a:r>
            <a:r>
              <a:rPr lang="en-GB" sz="7200" b="1" dirty="0">
                <a:solidFill>
                  <a:srgbClr val="FFC000"/>
                </a:solidFill>
              </a:rPr>
              <a:t>Jerusalem</a:t>
            </a:r>
            <a:r>
              <a:rPr lang="en-GB" sz="7200" b="1" dirty="0"/>
              <a:t> in 597 bc , but not the taking of </a:t>
            </a:r>
            <a:r>
              <a:rPr lang="en-GB" sz="7200" b="1" dirty="0">
                <a:solidFill>
                  <a:srgbClr val="FFC000"/>
                </a:solidFill>
              </a:rPr>
              <a:t>Jerusalem</a:t>
            </a:r>
            <a:r>
              <a:rPr lang="en-GB" sz="7200" b="1" dirty="0"/>
              <a:t> in 605 bc (Dan 1:1) the period of time that we are interested in</a:t>
            </a:r>
          </a:p>
          <a:p>
            <a:r>
              <a:rPr lang="en-GB" sz="7200" b="1" dirty="0"/>
              <a:t>The Chronicle is set out in a table in an appendix (slides 19 to 22)  – please have a look at [</a:t>
            </a:r>
            <a:r>
              <a:rPr lang="en-GB" sz="7200" b="1" dirty="0" err="1"/>
              <a:t>Obs</a:t>
            </a:r>
            <a:r>
              <a:rPr lang="en-GB" sz="7200" b="1" dirty="0"/>
              <a:t>(front)] 11, 12 and 13 which are a direct translation of the tablet &amp; refer to this period</a:t>
            </a:r>
          </a:p>
          <a:p>
            <a:r>
              <a:rPr lang="en-GB" sz="7200" b="1" dirty="0"/>
              <a:t>Note in the direct translation </a:t>
            </a:r>
          </a:p>
          <a:p>
            <a:pPr marL="1600200" lvl="1" indent="-1143000">
              <a:buFont typeface="+mj-lt"/>
              <a:buAutoNum type="arabicPeriod"/>
            </a:pPr>
            <a:r>
              <a:rPr lang="en-GB" sz="7200" b="1" dirty="0"/>
              <a:t> The “Hatti land” is Phoenicia, Philistia and Syria = Palestine i.e. the territory of Judah </a:t>
            </a:r>
          </a:p>
          <a:p>
            <a:pPr marL="1600200" lvl="1" indent="-1143000">
              <a:buFont typeface="+mj-lt"/>
              <a:buAutoNum type="arabicPeriod"/>
            </a:pPr>
            <a:r>
              <a:rPr lang="en-GB" sz="7200" b="1" dirty="0">
                <a:solidFill>
                  <a:schemeClr val="tx1"/>
                </a:solidFill>
              </a:rPr>
              <a:t>Akkad is Babylon</a:t>
            </a:r>
          </a:p>
          <a:p>
            <a:pPr marL="1600200" lvl="1" indent="-1143000">
              <a:buFont typeface="+mj-lt"/>
              <a:buAutoNum type="arabicPeriod"/>
            </a:pPr>
            <a:r>
              <a:rPr lang="en-GB" sz="7200" b="1" dirty="0">
                <a:solidFill>
                  <a:schemeClr val="tx1"/>
                </a:solidFill>
              </a:rPr>
              <a:t>[……] means the tablet is damaged so bits are missing</a:t>
            </a:r>
          </a:p>
          <a:p>
            <a:pPr lvl="0">
              <a:buClr>
                <a:srgbClr val="AB946B"/>
              </a:buClr>
            </a:pPr>
            <a:r>
              <a:rPr lang="en-GB" sz="7200" b="1" dirty="0">
                <a:solidFill>
                  <a:prstClr val="black">
                    <a:lumMod val="85000"/>
                    <a:lumOff val="15000"/>
                  </a:prstClr>
                </a:solidFill>
              </a:rPr>
              <a:t>So, the </a:t>
            </a:r>
            <a:r>
              <a:rPr lang="en-GB" sz="7200" b="1" dirty="0">
                <a:solidFill>
                  <a:srgbClr val="FF0000"/>
                </a:solidFill>
              </a:rPr>
              <a:t>Jerusalem Chronicle </a:t>
            </a:r>
            <a:r>
              <a:rPr lang="en-GB" sz="7200" b="1" dirty="0">
                <a:solidFill>
                  <a:prstClr val="black">
                    <a:lumMod val="85000"/>
                    <a:lumOff val="15000"/>
                  </a:prstClr>
                </a:solidFill>
              </a:rPr>
              <a:t>covers the period but doesn't definitively shed any light on the record on a siege of </a:t>
            </a:r>
            <a:r>
              <a:rPr lang="en-GB" sz="7200" b="1" dirty="0">
                <a:solidFill>
                  <a:srgbClr val="FFC000"/>
                </a:solidFill>
              </a:rPr>
              <a:t>Jerusalem</a:t>
            </a:r>
            <a:r>
              <a:rPr lang="en-GB" sz="7200" b="1" dirty="0">
                <a:solidFill>
                  <a:prstClr val="black">
                    <a:lumMod val="85000"/>
                    <a:lumOff val="15000"/>
                  </a:prstClr>
                </a:solidFill>
              </a:rPr>
              <a:t> or the fate of </a:t>
            </a:r>
            <a:r>
              <a:rPr lang="en-GB" sz="7200" b="1" dirty="0">
                <a:solidFill>
                  <a:srgbClr val="FFC000"/>
                </a:solidFill>
              </a:rPr>
              <a:t>Jehoiakim</a:t>
            </a:r>
          </a:p>
          <a:p>
            <a:endParaRPr lang="en-GB" sz="6200" b="1" dirty="0"/>
          </a:p>
          <a:p>
            <a:endParaRPr lang="en-GB" dirty="0"/>
          </a:p>
          <a:p>
            <a:endParaRPr lang="en-GB" dirty="0"/>
          </a:p>
          <a:p>
            <a:endParaRPr lang="en-GB" dirty="0"/>
          </a:p>
        </p:txBody>
      </p:sp>
    </p:spTree>
    <p:extLst>
      <p:ext uri="{BB962C8B-B14F-4D97-AF65-F5344CB8AC3E}">
        <p14:creationId xmlns:p14="http://schemas.microsoft.com/office/powerpoint/2010/main" val="3168702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1C33-471A-42A8-B3A6-1B78777460D7}"/>
              </a:ext>
            </a:extLst>
          </p:cNvPr>
          <p:cNvSpPr>
            <a:spLocks noGrp="1"/>
          </p:cNvSpPr>
          <p:nvPr>
            <p:ph type="title"/>
          </p:nvPr>
        </p:nvSpPr>
        <p:spPr>
          <a:xfrm>
            <a:off x="1295402" y="982133"/>
            <a:ext cx="9249559" cy="544664"/>
          </a:xfrm>
        </p:spPr>
        <p:txBody>
          <a:bodyPr>
            <a:normAutofit fontScale="90000"/>
          </a:bodyPr>
          <a:lstStyle/>
          <a:p>
            <a:r>
              <a:rPr lang="en-GB" b="1" dirty="0">
                <a:solidFill>
                  <a:srgbClr val="CC6600"/>
                </a:solidFill>
              </a:rPr>
              <a:t>Proposed Solutions: </a:t>
            </a:r>
            <a:r>
              <a:rPr lang="en-GB" b="1" dirty="0" err="1">
                <a:solidFill>
                  <a:srgbClr val="CC6600"/>
                </a:solidFill>
              </a:rPr>
              <a:t>Berossus</a:t>
            </a:r>
            <a:r>
              <a:rPr lang="en-GB" b="1" dirty="0">
                <a:solidFill>
                  <a:srgbClr val="CC6600"/>
                </a:solidFill>
              </a:rPr>
              <a:t> </a:t>
            </a:r>
          </a:p>
        </p:txBody>
      </p:sp>
      <p:sp>
        <p:nvSpPr>
          <p:cNvPr id="3" name="Content Placeholder 2">
            <a:extLst>
              <a:ext uri="{FF2B5EF4-FFF2-40B4-BE49-F238E27FC236}">
                <a16:creationId xmlns:a16="http://schemas.microsoft.com/office/drawing/2014/main" id="{17F83557-E396-44E4-A50E-2D8EF5952692}"/>
              </a:ext>
            </a:extLst>
          </p:cNvPr>
          <p:cNvSpPr>
            <a:spLocks noGrp="1"/>
          </p:cNvSpPr>
          <p:nvPr>
            <p:ph idx="1"/>
          </p:nvPr>
        </p:nvSpPr>
        <p:spPr>
          <a:xfrm>
            <a:off x="1219201" y="1526797"/>
            <a:ext cx="9601196" cy="4697833"/>
          </a:xfrm>
          <a:solidFill>
            <a:schemeClr val="bg1"/>
          </a:solidFill>
        </p:spPr>
        <p:txBody>
          <a:bodyPr>
            <a:normAutofit fontScale="47500" lnSpcReduction="20000"/>
          </a:bodyPr>
          <a:lstStyle/>
          <a:p>
            <a:r>
              <a:rPr lang="en-GB" sz="3800" b="1" dirty="0" err="1"/>
              <a:t>Berossus</a:t>
            </a:r>
            <a:r>
              <a:rPr lang="en-GB" sz="3800" b="1" dirty="0"/>
              <a:t> or ‘Babylonian History’ is a Babylonian document that covers the same historical period as the </a:t>
            </a:r>
            <a:r>
              <a:rPr lang="en-GB" sz="3800" b="1" dirty="0">
                <a:solidFill>
                  <a:srgbClr val="FF0000"/>
                </a:solidFill>
              </a:rPr>
              <a:t>Jerusalem Chronicle </a:t>
            </a:r>
            <a:r>
              <a:rPr lang="en-GB" sz="3800" b="1" dirty="0"/>
              <a:t>and does shed some light on matters</a:t>
            </a:r>
          </a:p>
          <a:p>
            <a:pPr lvl="1"/>
            <a:r>
              <a:rPr lang="en-GB" sz="3800" b="1" dirty="0"/>
              <a:t>Fascinatingly, the 3</a:t>
            </a:r>
            <a:r>
              <a:rPr lang="en-GB" sz="3800" b="1" baseline="30000" dirty="0"/>
              <a:t>rd</a:t>
            </a:r>
            <a:r>
              <a:rPr lang="en-GB" sz="3800" b="1" dirty="0"/>
              <a:t> book of </a:t>
            </a:r>
            <a:r>
              <a:rPr lang="en-GB" sz="3800" b="1" dirty="0" err="1"/>
              <a:t>Berossus</a:t>
            </a:r>
            <a:r>
              <a:rPr lang="en-GB" sz="3800" b="1" dirty="0"/>
              <a:t> “</a:t>
            </a:r>
            <a:r>
              <a:rPr lang="en-GB" sz="3800" b="1" i="1" dirty="0"/>
              <a:t>Babylonian History” </a:t>
            </a:r>
            <a:r>
              <a:rPr lang="en-GB" sz="3800" b="1" dirty="0"/>
              <a:t>suggests that </a:t>
            </a:r>
            <a:r>
              <a:rPr lang="en-GB" sz="3800" b="1" dirty="0">
                <a:solidFill>
                  <a:srgbClr val="0066FF"/>
                </a:solidFill>
              </a:rPr>
              <a:t>Nebuchadnezzar</a:t>
            </a:r>
            <a:r>
              <a:rPr lang="en-GB" sz="3800" b="1" dirty="0"/>
              <a:t> settled the fate of </a:t>
            </a:r>
            <a:r>
              <a:rPr lang="en-GB" sz="3800" b="1" dirty="0">
                <a:solidFill>
                  <a:srgbClr val="FFC000"/>
                </a:solidFill>
              </a:rPr>
              <a:t>Judea</a:t>
            </a:r>
            <a:r>
              <a:rPr lang="en-GB" sz="3800" b="1" dirty="0"/>
              <a:t> immediately after the Battle of Carchemish</a:t>
            </a:r>
          </a:p>
          <a:p>
            <a:pPr lvl="1"/>
            <a:r>
              <a:rPr lang="en-GB" sz="3800" b="1" dirty="0"/>
              <a:t>He talks of exiling certain </a:t>
            </a:r>
            <a:r>
              <a:rPr lang="en-GB" sz="3800" b="1" dirty="0">
                <a:solidFill>
                  <a:srgbClr val="FFC000"/>
                </a:solidFill>
              </a:rPr>
              <a:t>Jews</a:t>
            </a:r>
            <a:r>
              <a:rPr lang="en-GB" sz="3800" b="1" dirty="0"/>
              <a:t> to </a:t>
            </a:r>
            <a:r>
              <a:rPr lang="en-GB" sz="3800" b="1" dirty="0">
                <a:solidFill>
                  <a:srgbClr val="0066FF"/>
                </a:solidFill>
              </a:rPr>
              <a:t>Babylon</a:t>
            </a:r>
            <a:r>
              <a:rPr lang="en-GB" sz="3800" b="1" dirty="0"/>
              <a:t> before he pushes for home to be crowned king after his father, </a:t>
            </a:r>
            <a:r>
              <a:rPr lang="en-GB" sz="3800" b="1" dirty="0" err="1"/>
              <a:t>Nabopolassar’s</a:t>
            </a:r>
            <a:r>
              <a:rPr lang="en-GB" sz="3800" b="1" dirty="0"/>
              <a:t> death</a:t>
            </a:r>
          </a:p>
          <a:p>
            <a:pPr lvl="0">
              <a:buClr>
                <a:srgbClr val="AB946B"/>
              </a:buClr>
            </a:pPr>
            <a:r>
              <a:rPr lang="en-GB" sz="3800" b="1" dirty="0" err="1">
                <a:solidFill>
                  <a:prstClr val="black">
                    <a:lumMod val="85000"/>
                    <a:lumOff val="15000"/>
                  </a:prstClr>
                </a:solidFill>
              </a:rPr>
              <a:t>Berossus</a:t>
            </a:r>
            <a:r>
              <a:rPr lang="en-GB" sz="3800" b="1" dirty="0">
                <a:solidFill>
                  <a:prstClr val="black">
                    <a:lumMod val="85000"/>
                    <a:lumOff val="15000"/>
                  </a:prstClr>
                </a:solidFill>
              </a:rPr>
              <a:t> was </a:t>
            </a:r>
            <a:r>
              <a:rPr lang="en-GB" sz="3800" b="1" dirty="0">
                <a:solidFill>
                  <a:prstClr val="black"/>
                </a:solidFill>
              </a:rPr>
              <a:t>a 3</a:t>
            </a:r>
            <a:r>
              <a:rPr lang="en-GB" sz="3800" b="1" baseline="30000" dirty="0">
                <a:solidFill>
                  <a:prstClr val="black"/>
                </a:solidFill>
              </a:rPr>
              <a:t>rd</a:t>
            </a:r>
            <a:r>
              <a:rPr lang="en-GB" sz="3800" b="1" dirty="0">
                <a:solidFill>
                  <a:prstClr val="black"/>
                </a:solidFill>
              </a:rPr>
              <a:t> century </a:t>
            </a:r>
            <a:r>
              <a:rPr lang="en-GB" sz="3800" b="1" dirty="0" err="1">
                <a:solidFill>
                  <a:prstClr val="black"/>
                </a:solidFill>
              </a:rPr>
              <a:t>bc</a:t>
            </a:r>
            <a:r>
              <a:rPr lang="en-GB" sz="3800" b="1" dirty="0">
                <a:solidFill>
                  <a:prstClr val="black"/>
                </a:solidFill>
              </a:rPr>
              <a:t> priest of </a:t>
            </a:r>
            <a:r>
              <a:rPr lang="en-GB" sz="3800" b="1" dirty="0" err="1">
                <a:solidFill>
                  <a:prstClr val="black"/>
                </a:solidFill>
              </a:rPr>
              <a:t>Marduk</a:t>
            </a:r>
            <a:r>
              <a:rPr lang="en-GB" sz="3800" b="1" dirty="0">
                <a:solidFill>
                  <a:prstClr val="black"/>
                </a:solidFill>
              </a:rPr>
              <a:t>, who was also an astronomer and an historian</a:t>
            </a:r>
          </a:p>
          <a:p>
            <a:pPr lvl="0">
              <a:buClr>
                <a:srgbClr val="AB946B"/>
              </a:buClr>
            </a:pPr>
            <a:r>
              <a:rPr lang="en-GB" sz="3800" b="1" dirty="0">
                <a:solidFill>
                  <a:prstClr val="black">
                    <a:lumMod val="85000"/>
                    <a:lumOff val="15000"/>
                  </a:prstClr>
                </a:solidFill>
              </a:rPr>
              <a:t>Using </a:t>
            </a:r>
            <a:r>
              <a:rPr lang="en-GB" sz="3800" b="1" dirty="0">
                <a:solidFill>
                  <a:srgbClr val="0066FF"/>
                </a:solidFill>
              </a:rPr>
              <a:t>Babylonian</a:t>
            </a:r>
            <a:r>
              <a:rPr lang="en-GB" sz="3800" b="1" dirty="0">
                <a:solidFill>
                  <a:prstClr val="black">
                    <a:lumMod val="85000"/>
                    <a:lumOff val="15000"/>
                  </a:prstClr>
                </a:solidFill>
              </a:rPr>
              <a:t> records and texts that are now lost </a:t>
            </a:r>
            <a:r>
              <a:rPr lang="en-GB" sz="3800" b="1" dirty="0" err="1">
                <a:solidFill>
                  <a:prstClr val="black">
                    <a:lumMod val="85000"/>
                    <a:lumOff val="15000"/>
                  </a:prstClr>
                </a:solidFill>
              </a:rPr>
              <a:t>Berossus</a:t>
            </a:r>
            <a:r>
              <a:rPr lang="en-GB" sz="3800" b="1" dirty="0">
                <a:solidFill>
                  <a:prstClr val="black">
                    <a:lumMod val="85000"/>
                    <a:lumOff val="15000"/>
                  </a:prstClr>
                </a:solidFill>
              </a:rPr>
              <a:t> published the </a:t>
            </a:r>
            <a:r>
              <a:rPr lang="en-GB" sz="3800" b="1" dirty="0" err="1">
                <a:solidFill>
                  <a:prstClr val="black">
                    <a:lumMod val="85000"/>
                    <a:lumOff val="15000"/>
                  </a:prstClr>
                </a:solidFill>
              </a:rPr>
              <a:t>Babyloniaca</a:t>
            </a:r>
            <a:r>
              <a:rPr lang="en-GB" sz="3800" b="1" dirty="0">
                <a:solidFill>
                  <a:prstClr val="black">
                    <a:lumMod val="85000"/>
                    <a:lumOff val="15000"/>
                  </a:prstClr>
                </a:solidFill>
              </a:rPr>
              <a:t> (History of Babylonia) in three books some time around 290-278 </a:t>
            </a:r>
            <a:r>
              <a:rPr lang="en-GB" sz="3800" b="1" dirty="0" err="1">
                <a:solidFill>
                  <a:prstClr val="black">
                    <a:lumMod val="85000"/>
                    <a:lumOff val="15000"/>
                  </a:prstClr>
                </a:solidFill>
              </a:rPr>
              <a:t>bc</a:t>
            </a:r>
            <a:r>
              <a:rPr lang="en-GB" sz="3800" b="1" dirty="0">
                <a:solidFill>
                  <a:prstClr val="black">
                    <a:lumMod val="85000"/>
                    <a:lumOff val="15000"/>
                  </a:prstClr>
                </a:solidFill>
              </a:rPr>
              <a:t>.</a:t>
            </a:r>
          </a:p>
          <a:p>
            <a:pPr lvl="0">
              <a:buClr>
                <a:srgbClr val="AB946B"/>
              </a:buClr>
            </a:pPr>
            <a:r>
              <a:rPr lang="en-GB" sz="3800" b="1" dirty="0">
                <a:solidFill>
                  <a:prstClr val="black">
                    <a:lumMod val="85000"/>
                    <a:lumOff val="15000"/>
                  </a:prstClr>
                </a:solidFill>
              </a:rPr>
              <a:t>The originals of this three book history are now lost, but Greek epitome’s existed and although these are also lost, copies in Latin were made plus there is a surviving translation in ancient Armenian </a:t>
            </a:r>
          </a:p>
          <a:p>
            <a:pPr lvl="0">
              <a:buClr>
                <a:srgbClr val="AB946B"/>
              </a:buClr>
            </a:pPr>
            <a:r>
              <a:rPr lang="en-GB" sz="3800" b="1" dirty="0">
                <a:solidFill>
                  <a:prstClr val="black">
                    <a:lumMod val="85000"/>
                    <a:lumOff val="15000"/>
                  </a:prstClr>
                </a:solidFill>
              </a:rPr>
              <a:t>In Book 3 </a:t>
            </a:r>
            <a:r>
              <a:rPr lang="en-GB" sz="3800" b="1" dirty="0" err="1">
                <a:solidFill>
                  <a:prstClr val="black">
                    <a:lumMod val="85000"/>
                    <a:lumOff val="15000"/>
                  </a:prstClr>
                </a:solidFill>
              </a:rPr>
              <a:t>Berossus</a:t>
            </a:r>
            <a:r>
              <a:rPr lang="en-GB" sz="3800" b="1" dirty="0">
                <a:solidFill>
                  <a:prstClr val="black">
                    <a:lumMod val="85000"/>
                    <a:lumOff val="15000"/>
                  </a:prstClr>
                </a:solidFill>
              </a:rPr>
              <a:t> recorded the history of the </a:t>
            </a:r>
            <a:r>
              <a:rPr lang="en-GB" sz="3800" b="1" dirty="0">
                <a:solidFill>
                  <a:srgbClr val="0066FF"/>
                </a:solidFill>
              </a:rPr>
              <a:t>Babylonian</a:t>
            </a:r>
            <a:r>
              <a:rPr lang="en-GB" sz="3800" b="1" dirty="0">
                <a:solidFill>
                  <a:prstClr val="black">
                    <a:lumMod val="85000"/>
                    <a:lumOff val="15000"/>
                  </a:prstClr>
                </a:solidFill>
              </a:rPr>
              <a:t> kings and in particular </a:t>
            </a:r>
            <a:r>
              <a:rPr lang="en-GB" sz="3800" b="1" dirty="0">
                <a:solidFill>
                  <a:srgbClr val="0066FF"/>
                </a:solidFill>
              </a:rPr>
              <a:t>Nebuchadnezzar</a:t>
            </a:r>
            <a:r>
              <a:rPr lang="en-GB" sz="3800" b="1" dirty="0">
                <a:solidFill>
                  <a:prstClr val="black">
                    <a:lumMod val="85000"/>
                    <a:lumOff val="15000"/>
                  </a:prstClr>
                </a:solidFill>
              </a:rPr>
              <a:t> (see next slide)</a:t>
            </a:r>
          </a:p>
          <a:p>
            <a:pPr lvl="0">
              <a:buClr>
                <a:srgbClr val="AB946B"/>
              </a:buClr>
            </a:pPr>
            <a:r>
              <a:rPr lang="en-GB" sz="3800" b="1" i="1" dirty="0">
                <a:solidFill>
                  <a:srgbClr val="FF0000"/>
                </a:solidFill>
              </a:rPr>
              <a:t>(N.B. Josephus summarised </a:t>
            </a:r>
            <a:r>
              <a:rPr lang="en-GB" sz="3800" b="1" i="1" dirty="0" err="1">
                <a:solidFill>
                  <a:srgbClr val="FF0000"/>
                </a:solidFill>
              </a:rPr>
              <a:t>Berossus</a:t>
            </a:r>
            <a:r>
              <a:rPr lang="en-GB" sz="3800" b="1" i="1" dirty="0">
                <a:solidFill>
                  <a:srgbClr val="FF0000"/>
                </a:solidFill>
              </a:rPr>
              <a:t>’ account in Against </a:t>
            </a:r>
            <a:r>
              <a:rPr lang="en-GB" sz="3800" b="1" i="1" dirty="0" err="1">
                <a:solidFill>
                  <a:srgbClr val="FF0000"/>
                </a:solidFill>
              </a:rPr>
              <a:t>Apion</a:t>
            </a:r>
            <a:r>
              <a:rPr lang="en-GB" sz="3800" b="1" i="1" dirty="0">
                <a:solidFill>
                  <a:srgbClr val="FF0000"/>
                </a:solidFill>
              </a:rPr>
              <a:t> 1.133-39 and Jewish Antiquities 10.11.1)</a:t>
            </a:r>
          </a:p>
          <a:p>
            <a:pPr lvl="1"/>
            <a:endParaRPr lang="en-GB" dirty="0">
              <a:solidFill>
                <a:schemeClr val="tx1"/>
              </a:solidFill>
            </a:endParaRPr>
          </a:p>
          <a:p>
            <a:endParaRPr lang="en-GB" dirty="0">
              <a:solidFill>
                <a:schemeClr val="tx1"/>
              </a:solidFill>
            </a:endParaRPr>
          </a:p>
        </p:txBody>
      </p:sp>
    </p:spTree>
    <p:extLst>
      <p:ext uri="{BB962C8B-B14F-4D97-AF65-F5344CB8AC3E}">
        <p14:creationId xmlns:p14="http://schemas.microsoft.com/office/powerpoint/2010/main" val="214448314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24091</TotalTime>
  <Words>3975</Words>
  <Application>Microsoft Office PowerPoint</Application>
  <PresentationFormat>Widescreen</PresentationFormat>
  <Paragraphs>234</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Garamond</vt:lpstr>
      <vt:lpstr>Wingdings</vt:lpstr>
      <vt:lpstr>Organic</vt:lpstr>
      <vt:lpstr>Problems with dates and events in Daniel Chapters 1 &amp; 2   by  Richard Dargie January 2020   </vt:lpstr>
      <vt:lpstr>Introduction </vt:lpstr>
      <vt:lpstr>PowerPoint Presentation</vt:lpstr>
      <vt:lpstr>How do we explain / address these timing &amp; non-event criticisms?</vt:lpstr>
      <vt:lpstr>Proposed Solutions: Daniel 1:1-2</vt:lpstr>
      <vt:lpstr>Proposed Solutions: Daniel 1:5, 1:18 and 2:1 </vt:lpstr>
      <vt:lpstr>Proposed Solutions: Crown prince or King? </vt:lpstr>
      <vt:lpstr>Proposed Solutions: Jerusalem Chronicle </vt:lpstr>
      <vt:lpstr>Proposed Solutions: Berossus </vt:lpstr>
      <vt:lpstr> Extract – Babylonian history (Berossus)</vt:lpstr>
      <vt:lpstr>Proposed Solutions: Berossus (continued) </vt:lpstr>
      <vt:lpstr> F. F. Bruce (1910-1990) comments on the account of Berossus’ history</vt:lpstr>
      <vt:lpstr>Proposed Solutions: Jehoiakim (1) </vt:lpstr>
      <vt:lpstr>Proposed Solutions: Jehoiakim(2) </vt:lpstr>
      <vt:lpstr>Events in the life of Jehoiakim/Jehoiachin</vt:lpstr>
      <vt:lpstr>So, what happened to Jehoiakim?</vt:lpstr>
      <vt:lpstr>   “In the third year of the reign of Jehoiakim king of Judah came Nebuchadnezzar king of Babylon unto Jerusalem, and besieged it”. (Dan 1.1 KJV)  </vt:lpstr>
      <vt:lpstr>Conclusion: Is the timing correct?</vt:lpstr>
      <vt:lpstr>Jerusalem Chronicle (1)</vt:lpstr>
      <vt:lpstr>Jerusalem Chronicle (2)</vt:lpstr>
      <vt:lpstr>Jerusalem Chronicle (3)</vt:lpstr>
      <vt:lpstr>Jerusalem Chronicle (4)</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Daniel</dc:title>
  <dc:creator>Richard Dargie</dc:creator>
  <cp:lastModifiedBy>Richard Dargie</cp:lastModifiedBy>
  <cp:revision>460</cp:revision>
  <dcterms:created xsi:type="dcterms:W3CDTF">2018-08-14T16:33:11Z</dcterms:created>
  <dcterms:modified xsi:type="dcterms:W3CDTF">2020-02-10T10:21:39Z</dcterms:modified>
</cp:coreProperties>
</file>