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7" r:id="rId1"/>
  </p:sldMasterIdLst>
  <p:sldIdLst>
    <p:sldId id="256" r:id="rId2"/>
    <p:sldId id="257" r:id="rId3"/>
    <p:sldId id="258" r:id="rId4"/>
    <p:sldId id="281" r:id="rId5"/>
    <p:sldId id="280" r:id="rId6"/>
    <p:sldId id="272" r:id="rId7"/>
    <p:sldId id="273" r:id="rId8"/>
    <p:sldId id="274" r:id="rId9"/>
    <p:sldId id="259" r:id="rId10"/>
    <p:sldId id="268" r:id="rId11"/>
    <p:sldId id="276" r:id="rId12"/>
    <p:sldId id="275" r:id="rId13"/>
    <p:sldId id="260" r:id="rId14"/>
    <p:sldId id="265" r:id="rId15"/>
    <p:sldId id="266" r:id="rId16"/>
    <p:sldId id="267" r:id="rId17"/>
    <p:sldId id="278" r:id="rId18"/>
    <p:sldId id="282" r:id="rId19"/>
    <p:sldId id="279" r:id="rId20"/>
    <p:sldId id="285" r:id="rId21"/>
    <p:sldId id="283" r:id="rId22"/>
    <p:sldId id="28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Dargie" initials="RD" lastIdx="0" clrIdx="0">
    <p:extLst>
      <p:ext uri="{19B8F6BF-5375-455C-9EA6-DF929625EA0E}">
        <p15:presenceInfo xmlns:p15="http://schemas.microsoft.com/office/powerpoint/2012/main" xmlns="" userId="b163bbb1145f8a24" providerId="Windows Live"/>
      </p:ext>
    </p:extLst>
  </p:cmAuthor>
  <p:cmAuthor id="2" name="JanetC" initials="JC" lastIdx="2" clrIdx="1">
    <p:extLst>
      <p:ext uri="{19B8F6BF-5375-455C-9EA6-DF929625EA0E}">
        <p15:presenceInfo xmlns:p15="http://schemas.microsoft.com/office/powerpoint/2012/main" xmlns="" userId="Janet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6600"/>
    <a:srgbClr val="FF0000"/>
    <a:srgbClr val="0066FF"/>
    <a:srgbClr val="00CC00"/>
    <a:srgbClr val="0099FF"/>
    <a:srgbClr val="008080"/>
    <a:srgbClr val="808000"/>
    <a:srgbClr val="008000"/>
    <a:srgbClr val="33CC33"/>
    <a:srgbClr val="00FF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51" autoAdjust="0"/>
    <p:restoredTop sz="94660"/>
  </p:normalViewPr>
  <p:slideViewPr>
    <p:cSldViewPr snapToGrid="0">
      <p:cViewPr varScale="1">
        <p:scale>
          <a:sx n="74" d="100"/>
          <a:sy n="74" d="100"/>
        </p:scale>
        <p:origin x="-504" y="-102"/>
      </p:cViewPr>
      <p:guideLst>
        <p:guide orient="horz" pos="2160"/>
        <p:guide pos="3840"/>
      </p:guideLst>
    </p:cSldViewPr>
  </p:slideViewPr>
  <p:notesTextViewPr>
    <p:cViewPr>
      <p:scale>
        <a:sx n="1" d="1"/>
        <a:sy n="1" d="1"/>
      </p:scale>
      <p:origin x="0" y="0"/>
    </p:cViewPr>
  </p:notesTextViewPr>
  <p:sorterViewPr>
    <p:cViewPr>
      <p:scale>
        <a:sx n="100" d="100"/>
        <a:sy n="100" d="100"/>
      </p:scale>
      <p:origin x="0" y="-268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a:xfrm>
            <a:off x="2692397" y="5037663"/>
            <a:ext cx="5214635" cy="279400"/>
          </a:xfrm>
        </p:spPr>
        <p:txBody>
          <a:bodyPr/>
          <a:lstStyle/>
          <a:p>
            <a:endParaRPr lang="en-GB" dirty="0"/>
          </a:p>
        </p:txBody>
      </p:sp>
      <p:sp>
        <p:nvSpPr>
          <p:cNvPr id="6" name="Slide Number Placeholder 5"/>
          <p:cNvSpPr>
            <a:spLocks noGrp="1"/>
          </p:cNvSpPr>
          <p:nvPr>
            <p:ph type="sldNum" sz="quarter" idx="12"/>
          </p:nvPr>
        </p:nvSpPr>
        <p:spPr>
          <a:xfrm>
            <a:off x="8956900" y="5037663"/>
            <a:ext cx="551167" cy="279400"/>
          </a:xfrm>
        </p:spPr>
        <p:txBody>
          <a:bodyPr/>
          <a:lstStyle/>
          <a:p>
            <a:fld id="{25E21E0C-C090-48CF-85CF-1C424C61DF89}" type="slidenum">
              <a:rPr lang="en-GB" smtClean="0"/>
              <a:pPr/>
              <a:t>‹#›</a:t>
            </a:fld>
            <a:endParaRPr lang="en-GB"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073557455"/>
      </p:ext>
    </p:extLst>
  </p:cSld>
  <p:clrMapOvr>
    <a:masterClrMapping/>
  </p:clrMapOvr>
  <p:extLst>
    <p:ext uri="{DCECCB84-F9BA-43D5-87BE-67443E8EF086}">
      <p15:sldGuideLst xmlns:p15="http://schemas.microsoft.com/office/powerpoint/2012/main" xmlns=""/>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pPr/>
              <a:t>‹#›</a:t>
            </a:fld>
            <a:endParaRPr lang="en-GB" dirty="0"/>
          </a:p>
        </p:txBody>
      </p:sp>
    </p:spTree>
    <p:extLst>
      <p:ext uri="{BB962C8B-B14F-4D97-AF65-F5344CB8AC3E}">
        <p14:creationId xmlns:p14="http://schemas.microsoft.com/office/powerpoint/2010/main" xmlns="" val="4209040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832264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292212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spTree>
    <p:extLst>
      <p:ext uri="{BB962C8B-B14F-4D97-AF65-F5344CB8AC3E}">
        <p14:creationId xmlns:p14="http://schemas.microsoft.com/office/powerpoint/2010/main" xmlns="" val="2023545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982956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422129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466570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84624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spTree>
    <p:extLst>
      <p:ext uri="{BB962C8B-B14F-4D97-AF65-F5344CB8AC3E}">
        <p14:creationId xmlns:p14="http://schemas.microsoft.com/office/powerpoint/2010/main" xmlns="" val="2859888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635472837"/>
      </p:ext>
    </p:extLst>
  </p:cSld>
  <p:clrMapOvr>
    <a:masterClrMapping/>
  </p:clrMapOvr>
  <p:extLst>
    <p:ext uri="{DCECCB84-F9BA-43D5-87BE-67443E8EF086}">
      <p15:sldGuideLst xmlns:p15="http://schemas.microsoft.com/office/powerpoint/2012/main" xmlns=""/>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pPr/>
              <a:t>‹#›</a:t>
            </a:fld>
            <a:endParaRPr lang="en-GB" dirty="0"/>
          </a:p>
        </p:txBody>
      </p:sp>
    </p:spTree>
    <p:extLst>
      <p:ext uri="{BB962C8B-B14F-4D97-AF65-F5344CB8AC3E}">
        <p14:creationId xmlns:p14="http://schemas.microsoft.com/office/powerpoint/2010/main" xmlns="" val="3797096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588271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679320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5E21E0C-C090-48CF-85CF-1C424C61DF89}" type="slidenum">
              <a:rPr lang="en-GB" smtClean="0"/>
              <a:pPr/>
              <a:t>‹#›</a:t>
            </a:fld>
            <a:endParaRPr lang="en-GB" dirty="0"/>
          </a:p>
        </p:txBody>
      </p:sp>
    </p:spTree>
    <p:extLst>
      <p:ext uri="{BB962C8B-B14F-4D97-AF65-F5344CB8AC3E}">
        <p14:creationId xmlns:p14="http://schemas.microsoft.com/office/powerpoint/2010/main" xmlns="" val="112636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5E21E0C-C090-48CF-85CF-1C424C61DF89}" type="slidenum">
              <a:rPr lang="en-GB" smtClean="0"/>
              <a:pPr/>
              <a:t>‹#›</a:t>
            </a:fld>
            <a:endParaRPr lang="en-GB"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32967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2AFFC1-4519-4E9B-A2BC-ACA977AB19E2}" type="datetimeFigureOut">
              <a:rPr lang="en-GB" smtClean="0"/>
              <a:pPr/>
              <a:t>07/09/2018</a:t>
            </a:fld>
            <a:endParaRPr lang="en-GB"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5E21E0C-C090-48CF-85CF-1C424C61DF89}" type="slidenum">
              <a:rPr lang="en-GB" smtClean="0"/>
              <a:pPr/>
              <a:t>‹#›</a:t>
            </a:fld>
            <a:endParaRPr lang="en-GB" dirty="0"/>
          </a:p>
        </p:txBody>
      </p:sp>
    </p:spTree>
    <p:extLst>
      <p:ext uri="{BB962C8B-B14F-4D97-AF65-F5344CB8AC3E}">
        <p14:creationId xmlns:p14="http://schemas.microsoft.com/office/powerpoint/2010/main" xmlns="" val="428547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02AFFC1-4519-4E9B-A2BC-ACA977AB19E2}" type="datetimeFigureOut">
              <a:rPr lang="en-GB" smtClean="0"/>
              <a:pPr/>
              <a:t>07/09/2018</a:t>
            </a:fld>
            <a:endParaRPr lang="en-GB"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5E21E0C-C090-48CF-85CF-1C424C61DF89}" type="slidenum">
              <a:rPr lang="en-GB" smtClean="0"/>
              <a:pPr/>
              <a:t>‹#›</a:t>
            </a:fld>
            <a:endParaRPr lang="en-GB" dirty="0"/>
          </a:p>
        </p:txBody>
      </p:sp>
    </p:spTree>
    <p:extLst>
      <p:ext uri="{BB962C8B-B14F-4D97-AF65-F5344CB8AC3E}">
        <p14:creationId xmlns:p14="http://schemas.microsoft.com/office/powerpoint/2010/main" xmlns="" val="2634993158"/>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en.wikipedia.org/wiki/Genesis_flood_narrative"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biblaridion.info/index.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en.wikipedia.org/wiki/Chaldea" TargetMode="External"/><Relationship Id="rId13" Type="http://schemas.openxmlformats.org/officeDocument/2006/relationships/hyperlink" Target="https://en.wikipedia.org/wiki/Jeconiah" TargetMode="External"/><Relationship Id="rId18" Type="http://schemas.openxmlformats.org/officeDocument/2006/relationships/hyperlink" Target="https://en.wikipedia.org/wiki/Harran" TargetMode="External"/><Relationship Id="rId3" Type="http://schemas.openxmlformats.org/officeDocument/2006/relationships/hyperlink" Target="https://en.wikipedia.org/wiki/Nabopolassar" TargetMode="External"/><Relationship Id="rId7" Type="http://schemas.openxmlformats.org/officeDocument/2006/relationships/hyperlink" Target="https://en.wikipedia.org/wiki/Nebuchadnezzar_II" TargetMode="External"/><Relationship Id="rId12" Type="http://schemas.openxmlformats.org/officeDocument/2006/relationships/hyperlink" Target="https://en.wikipedia.org/wiki/Amel-Marduk" TargetMode="External"/><Relationship Id="rId17" Type="http://schemas.openxmlformats.org/officeDocument/2006/relationships/hyperlink" Target="https://en.wikipedia.org/wiki/Nabonidus" TargetMode="External"/><Relationship Id="rId2" Type="http://schemas.openxmlformats.org/officeDocument/2006/relationships/hyperlink" Target="https://en.wikipedia.org/wiki/Nabu-apla-usur" TargetMode="External"/><Relationship Id="rId16" Type="http://schemas.openxmlformats.org/officeDocument/2006/relationships/hyperlink" Target="https://en.wikipedia.org/wiki/Nabu-na'id" TargetMode="External"/><Relationship Id="rId1" Type="http://schemas.openxmlformats.org/officeDocument/2006/relationships/slideLayout" Target="../slideLayouts/slideLayout7.xml"/><Relationship Id="rId6" Type="http://schemas.openxmlformats.org/officeDocument/2006/relationships/hyperlink" Target="https://en.wikipedia.org/wiki/Nabu-kudurri-usur" TargetMode="External"/><Relationship Id="rId11" Type="http://schemas.openxmlformats.org/officeDocument/2006/relationships/hyperlink" Target="https://en.wikipedia.org/wiki/Daniel_(biblical_figure)" TargetMode="External"/><Relationship Id="rId5" Type="http://schemas.openxmlformats.org/officeDocument/2006/relationships/hyperlink" Target="https://en.wikipedia.org/wiki/Cyaxares" TargetMode="External"/><Relationship Id="rId15" Type="http://schemas.openxmlformats.org/officeDocument/2006/relationships/hyperlink" Target="https://en.wikipedia.org/wiki/Labashi-Marduk" TargetMode="External"/><Relationship Id="rId10" Type="http://schemas.openxmlformats.org/officeDocument/2006/relationships/hyperlink" Target="https://en.wikipedia.org/wiki/Carchemish" TargetMode="External"/><Relationship Id="rId19" Type="http://schemas.openxmlformats.org/officeDocument/2006/relationships/hyperlink" Target="https://en.wikipedia.org/wiki/Belshazzar" TargetMode="External"/><Relationship Id="rId4" Type="http://schemas.openxmlformats.org/officeDocument/2006/relationships/hyperlink" Target="https://en.wikipedia.org/wiki/Sinsharishkun" TargetMode="External"/><Relationship Id="rId9" Type="http://schemas.openxmlformats.org/officeDocument/2006/relationships/hyperlink" Target="https://en.wikipedia.org/wiki/Egyptians" TargetMode="External"/><Relationship Id="rId14" Type="http://schemas.openxmlformats.org/officeDocument/2006/relationships/hyperlink" Target="https://en.wikipedia.org/wiki/Neriglissar"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Xerxes_I_of_Persia" TargetMode="External"/><Relationship Id="rId13" Type="http://schemas.openxmlformats.org/officeDocument/2006/relationships/hyperlink" Target="https://en.wikipedia.org/wiki/Book_of_Nehemiah" TargetMode="External"/><Relationship Id="rId3" Type="http://schemas.openxmlformats.org/officeDocument/2006/relationships/hyperlink" Target="https://en.wikipedia.org/wiki/Achaemenid_Empire" TargetMode="External"/><Relationship Id="rId7" Type="http://schemas.openxmlformats.org/officeDocument/2006/relationships/hyperlink" Target="https://en.wikipedia.org/wiki/Hystaspes_(father_of_Darius_I)" TargetMode="External"/><Relationship Id="rId12" Type="http://schemas.openxmlformats.org/officeDocument/2006/relationships/hyperlink" Target="https://en.wikipedia.org/wiki/Book_of_Ezra" TargetMode="External"/><Relationship Id="rId2" Type="http://schemas.openxmlformats.org/officeDocument/2006/relationships/hyperlink" Target="https://en.wikipedia.org/wiki/Cyrus_the_Great" TargetMode="External"/><Relationship Id="rId1" Type="http://schemas.openxmlformats.org/officeDocument/2006/relationships/slideLayout" Target="../slideLayouts/slideLayout7.xml"/><Relationship Id="rId6" Type="http://schemas.openxmlformats.org/officeDocument/2006/relationships/hyperlink" Target="https://en.wikipedia.org/wiki/Darius_I_of_Persia" TargetMode="External"/><Relationship Id="rId11" Type="http://schemas.openxmlformats.org/officeDocument/2006/relationships/hyperlink" Target="https://en.wikipedia.org/wiki/Artaxerxes_I_of_Persia" TargetMode="External"/><Relationship Id="rId5" Type="http://schemas.openxmlformats.org/officeDocument/2006/relationships/hyperlink" Target="https://en.wikipedia.org/wiki/Bardiya" TargetMode="External"/><Relationship Id="rId10" Type="http://schemas.openxmlformats.org/officeDocument/2006/relationships/hyperlink" Target="https://en.wikipedia.org/wiki/Book_of_Esther" TargetMode="External"/><Relationship Id="rId4" Type="http://schemas.openxmlformats.org/officeDocument/2006/relationships/hyperlink" Target="https://en.wikipedia.org/wiki/Cambyses_II" TargetMode="External"/><Relationship Id="rId9" Type="http://schemas.openxmlformats.org/officeDocument/2006/relationships/hyperlink" Target="https://en.wikipedia.org/wiki/Ahasueru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02EC2D-65BC-4B4A-AE84-98DF46660DB7}"/>
              </a:ext>
            </a:extLst>
          </p:cNvPr>
          <p:cNvSpPr>
            <a:spLocks noGrp="1"/>
          </p:cNvSpPr>
          <p:nvPr>
            <p:ph type="ctrTitle"/>
          </p:nvPr>
        </p:nvSpPr>
        <p:spPr>
          <a:xfrm>
            <a:off x="2842910" y="2461846"/>
            <a:ext cx="6815669" cy="2377440"/>
          </a:xfrm>
        </p:spPr>
        <p:txBody>
          <a:bodyPr>
            <a:normAutofit fontScale="90000"/>
          </a:bodyPr>
          <a:lstStyle/>
          <a:p>
            <a:r>
              <a:rPr lang="en-GB" sz="4400" b="1" dirty="0">
                <a:solidFill>
                  <a:schemeClr val="accent2">
                    <a:lumMod val="75000"/>
                  </a:schemeClr>
                </a:solidFill>
              </a:rPr>
              <a:t>Introduction to Daniel </a:t>
            </a:r>
            <a:br>
              <a:rPr lang="en-GB" sz="4400" b="1" dirty="0">
                <a:solidFill>
                  <a:schemeClr val="accent2">
                    <a:lumMod val="75000"/>
                  </a:schemeClr>
                </a:solidFill>
              </a:rPr>
            </a:br>
            <a:r>
              <a:rPr lang="en-GB" sz="4400" b="1" dirty="0">
                <a:solidFill>
                  <a:schemeClr val="accent2">
                    <a:lumMod val="75000"/>
                  </a:schemeClr>
                </a:solidFill>
              </a:rPr>
              <a:t>Part 1: Structure</a:t>
            </a:r>
            <a:r>
              <a:rPr lang="en-GB" sz="4400" b="1" dirty="0">
                <a:solidFill>
                  <a:schemeClr val="accent1"/>
                </a:solidFill>
              </a:rPr>
              <a:t/>
            </a:r>
            <a:br>
              <a:rPr lang="en-GB" sz="4400" b="1" dirty="0">
                <a:solidFill>
                  <a:schemeClr val="accent1"/>
                </a:solidFill>
              </a:rPr>
            </a:br>
            <a:r>
              <a:rPr lang="en-GB" b="1" dirty="0">
                <a:solidFill>
                  <a:schemeClr val="accent1"/>
                </a:solidFill>
              </a:rPr>
              <a:t/>
            </a:r>
            <a:br>
              <a:rPr lang="en-GB" b="1" dirty="0">
                <a:solidFill>
                  <a:schemeClr val="accent1"/>
                </a:solidFill>
              </a:rPr>
            </a:br>
            <a:r>
              <a:rPr lang="en-GB" sz="2800" b="1" dirty="0">
                <a:solidFill>
                  <a:schemeClr val="accent2">
                    <a:lumMod val="75000"/>
                  </a:schemeClr>
                </a:solidFill>
              </a:rPr>
              <a:t>by </a:t>
            </a:r>
            <a:br>
              <a:rPr lang="en-GB" sz="2800" b="1" dirty="0">
                <a:solidFill>
                  <a:schemeClr val="accent2">
                    <a:lumMod val="75000"/>
                  </a:schemeClr>
                </a:solidFill>
              </a:rPr>
            </a:br>
            <a:r>
              <a:rPr lang="en-GB" sz="2800" b="1" dirty="0">
                <a:solidFill>
                  <a:schemeClr val="accent2">
                    <a:lumMod val="75000"/>
                  </a:schemeClr>
                </a:solidFill>
              </a:rPr>
              <a:t>Richard </a:t>
            </a:r>
            <a:r>
              <a:rPr lang="en-GB" sz="2800" b="1" dirty="0" err="1">
                <a:solidFill>
                  <a:schemeClr val="accent2">
                    <a:lumMod val="75000"/>
                  </a:schemeClr>
                </a:solidFill>
              </a:rPr>
              <a:t>Dargie</a:t>
            </a:r>
            <a:r>
              <a:rPr lang="en-GB" sz="2800" b="1" dirty="0">
                <a:solidFill>
                  <a:schemeClr val="accent2">
                    <a:lumMod val="75000"/>
                  </a:schemeClr>
                </a:solidFill>
              </a:rPr>
              <a:t/>
            </a:r>
            <a:br>
              <a:rPr lang="en-GB" sz="2800" b="1" dirty="0">
                <a:solidFill>
                  <a:schemeClr val="accent2">
                    <a:lumMod val="75000"/>
                  </a:schemeClr>
                </a:solidFill>
              </a:rPr>
            </a:br>
            <a:r>
              <a:rPr lang="en-GB" sz="2800" b="1" dirty="0">
                <a:solidFill>
                  <a:schemeClr val="accent2">
                    <a:lumMod val="75000"/>
                  </a:schemeClr>
                </a:solidFill>
              </a:rPr>
              <a:t>August 2018   </a:t>
            </a:r>
          </a:p>
        </p:txBody>
      </p:sp>
    </p:spTree>
    <p:extLst>
      <p:ext uri="{BB962C8B-B14F-4D97-AF65-F5344CB8AC3E}">
        <p14:creationId xmlns:p14="http://schemas.microsoft.com/office/powerpoint/2010/main" xmlns="" val="1053828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8D9F3D-15B6-4D78-B343-3EE0DD02EF14}"/>
              </a:ext>
            </a:extLst>
          </p:cNvPr>
          <p:cNvSpPr>
            <a:spLocks noGrp="1"/>
          </p:cNvSpPr>
          <p:nvPr>
            <p:ph type="title"/>
          </p:nvPr>
        </p:nvSpPr>
        <p:spPr>
          <a:xfrm>
            <a:off x="1635134" y="1477107"/>
            <a:ext cx="8921732" cy="1694279"/>
          </a:xfrm>
        </p:spPr>
        <p:txBody>
          <a:bodyPr>
            <a:noAutofit/>
          </a:bodyPr>
          <a:lstStyle/>
          <a:p>
            <a:pPr algn="ctr"/>
            <a:r>
              <a:rPr lang="en-GB" sz="4800" b="1" dirty="0">
                <a:solidFill>
                  <a:schemeClr val="accent2">
                    <a:lumMod val="75000"/>
                  </a:schemeClr>
                </a:solidFill>
              </a:rPr>
              <a:t>Why is Daniel’s chronology so illogical?</a:t>
            </a:r>
          </a:p>
        </p:txBody>
      </p:sp>
      <p:sp>
        <p:nvSpPr>
          <p:cNvPr id="3" name="Text Placeholder 2">
            <a:extLst>
              <a:ext uri="{FF2B5EF4-FFF2-40B4-BE49-F238E27FC236}">
                <a16:creationId xmlns:a16="http://schemas.microsoft.com/office/drawing/2014/main" xmlns="" id="{84DDCEE3-FA8B-4348-8030-A58CD9E0B4E5}"/>
              </a:ext>
            </a:extLst>
          </p:cNvPr>
          <p:cNvSpPr>
            <a:spLocks noGrp="1"/>
          </p:cNvSpPr>
          <p:nvPr>
            <p:ph type="body" idx="1"/>
          </p:nvPr>
        </p:nvSpPr>
        <p:spPr>
          <a:xfrm>
            <a:off x="928468" y="3846051"/>
            <a:ext cx="10283483" cy="2329666"/>
          </a:xfrm>
        </p:spPr>
        <p:txBody>
          <a:bodyPr>
            <a:noAutofit/>
          </a:bodyPr>
          <a:lstStyle/>
          <a:p>
            <a:pPr algn="ctr"/>
            <a:r>
              <a:rPr lang="en-GB" sz="4400" b="1" i="1" dirty="0">
                <a:solidFill>
                  <a:srgbClr val="00B050"/>
                </a:solidFill>
              </a:rPr>
              <a:t>Why are Babylonians, Medes and Persians all mixed up &amp; out of sequence?</a:t>
            </a:r>
          </a:p>
        </p:txBody>
      </p:sp>
    </p:spTree>
    <p:extLst>
      <p:ext uri="{BB962C8B-B14F-4D97-AF65-F5344CB8AC3E}">
        <p14:creationId xmlns:p14="http://schemas.microsoft.com/office/powerpoint/2010/main" xmlns="" val="169896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8CACE5-09E7-4CAC-AF83-F8EB7C14E8BD}"/>
              </a:ext>
            </a:extLst>
          </p:cNvPr>
          <p:cNvSpPr>
            <a:spLocks noGrp="1"/>
          </p:cNvSpPr>
          <p:nvPr>
            <p:ph type="title"/>
          </p:nvPr>
        </p:nvSpPr>
        <p:spPr/>
        <p:txBody>
          <a:bodyPr>
            <a:normAutofit fontScale="90000"/>
          </a:bodyPr>
          <a:lstStyle/>
          <a:p>
            <a:pPr algn="ctr"/>
            <a:r>
              <a:rPr lang="en-GB" b="1" dirty="0">
                <a:solidFill>
                  <a:schemeClr val="accent2">
                    <a:lumMod val="75000"/>
                  </a:schemeClr>
                </a:solidFill>
              </a:rPr>
              <a:t>There must be a reason – also some observations</a:t>
            </a:r>
          </a:p>
        </p:txBody>
      </p:sp>
      <p:sp>
        <p:nvSpPr>
          <p:cNvPr id="3" name="Content Placeholder 2">
            <a:extLst>
              <a:ext uri="{FF2B5EF4-FFF2-40B4-BE49-F238E27FC236}">
                <a16:creationId xmlns:a16="http://schemas.microsoft.com/office/drawing/2014/main" xmlns="" id="{6F66DA17-3D09-4F72-958F-24B2B2131700}"/>
              </a:ext>
            </a:extLst>
          </p:cNvPr>
          <p:cNvSpPr>
            <a:spLocks noGrp="1"/>
          </p:cNvSpPr>
          <p:nvPr>
            <p:ph idx="1"/>
          </p:nvPr>
        </p:nvSpPr>
        <p:spPr/>
        <p:txBody>
          <a:bodyPr>
            <a:normAutofit fontScale="92500" lnSpcReduction="20000"/>
          </a:bodyPr>
          <a:lstStyle/>
          <a:p>
            <a:pPr marL="0" indent="0">
              <a:buNone/>
            </a:pPr>
            <a:r>
              <a:rPr lang="en-GB" b="1" dirty="0"/>
              <a:t>There must be a reason why the chronology is out of sequence!</a:t>
            </a:r>
          </a:p>
          <a:p>
            <a:pPr marL="914400" lvl="1" indent="-457200">
              <a:buFont typeface="+mj-lt"/>
              <a:buAutoNum type="arabicPeriod"/>
            </a:pPr>
            <a:r>
              <a:rPr lang="en-GB" b="1" dirty="0"/>
              <a:t>I believe Daniel is the 6</a:t>
            </a:r>
            <a:r>
              <a:rPr lang="en-GB" b="1" baseline="30000" dirty="0"/>
              <a:t>th</a:t>
            </a:r>
            <a:r>
              <a:rPr lang="en-GB" b="1" dirty="0"/>
              <a:t> century author of the book of Daniel in all its parts without exception</a:t>
            </a:r>
          </a:p>
          <a:p>
            <a:pPr marL="971550" lvl="1" indent="-514350">
              <a:buFont typeface="+mj-lt"/>
              <a:buAutoNum type="arabicPeriod"/>
            </a:pPr>
            <a:r>
              <a:rPr lang="en-GB" b="1" dirty="0"/>
              <a:t>However, it is obvious that Daniel’s prophecy is structured in a certain way which ignores chronology – so why ?</a:t>
            </a:r>
          </a:p>
          <a:p>
            <a:pPr marL="971550" lvl="1" indent="-514350">
              <a:buFont typeface="+mj-lt"/>
              <a:buAutoNum type="arabicPeriod"/>
            </a:pPr>
            <a:r>
              <a:rPr lang="en-GB" b="1" dirty="0"/>
              <a:t>What is the structure which Daniel has used (which is clearly more important than the chronology of the period)?</a:t>
            </a:r>
          </a:p>
          <a:p>
            <a:pPr marL="971550" lvl="1" indent="-514350">
              <a:buFont typeface="+mj-lt"/>
              <a:buAutoNum type="arabicPeriod"/>
            </a:pPr>
            <a:r>
              <a:rPr lang="en-GB" b="1" dirty="0"/>
              <a:t>What is the focus of the “re-structuring” of the prophecy?</a:t>
            </a:r>
          </a:p>
          <a:p>
            <a:pPr marL="971550" lvl="1" indent="-514350">
              <a:buFont typeface="+mj-lt"/>
              <a:buAutoNum type="arabicPeriod"/>
            </a:pPr>
            <a:r>
              <a:rPr lang="en-GB" b="1" dirty="0"/>
              <a:t>Before we can answer these questions we need to make a small digression into the genre of literary devices and in particular </a:t>
            </a:r>
            <a:r>
              <a:rPr lang="en-GB" b="1" i="1" u="sng" dirty="0">
                <a:solidFill>
                  <a:srgbClr val="00B050"/>
                </a:solidFill>
              </a:rPr>
              <a:t>chiastic structures </a:t>
            </a:r>
          </a:p>
          <a:p>
            <a:pPr marL="971550" lvl="1" indent="-514350">
              <a:buFont typeface="+mj-lt"/>
              <a:buAutoNum type="arabicPeriod"/>
            </a:pPr>
            <a:endParaRPr lang="en-GB" dirty="0"/>
          </a:p>
        </p:txBody>
      </p:sp>
    </p:spTree>
    <p:extLst>
      <p:ext uri="{BB962C8B-B14F-4D97-AF65-F5344CB8AC3E}">
        <p14:creationId xmlns:p14="http://schemas.microsoft.com/office/powerpoint/2010/main" xmlns="" val="2694997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8D9F3D-15B6-4D78-B343-3EE0DD02EF14}"/>
              </a:ext>
            </a:extLst>
          </p:cNvPr>
          <p:cNvSpPr>
            <a:spLocks noGrp="1"/>
          </p:cNvSpPr>
          <p:nvPr>
            <p:ph type="title"/>
          </p:nvPr>
        </p:nvSpPr>
        <p:spPr>
          <a:xfrm>
            <a:off x="2015069" y="1189435"/>
            <a:ext cx="8158688" cy="1822514"/>
          </a:xfrm>
        </p:spPr>
        <p:txBody>
          <a:bodyPr>
            <a:normAutofit/>
          </a:bodyPr>
          <a:lstStyle/>
          <a:p>
            <a:pPr algn="ctr"/>
            <a:r>
              <a:rPr lang="en-GB" b="1" dirty="0">
                <a:solidFill>
                  <a:schemeClr val="accent2">
                    <a:lumMod val="75000"/>
                  </a:schemeClr>
                </a:solidFill>
              </a:rPr>
              <a:t>Why is Daniel’s chronology so illogical?</a:t>
            </a:r>
          </a:p>
        </p:txBody>
      </p:sp>
      <p:sp>
        <p:nvSpPr>
          <p:cNvPr id="3" name="Text Placeholder 2">
            <a:extLst>
              <a:ext uri="{FF2B5EF4-FFF2-40B4-BE49-F238E27FC236}">
                <a16:creationId xmlns:a16="http://schemas.microsoft.com/office/drawing/2014/main" xmlns="" id="{84DDCEE3-FA8B-4348-8030-A58CD9E0B4E5}"/>
              </a:ext>
            </a:extLst>
          </p:cNvPr>
          <p:cNvSpPr>
            <a:spLocks noGrp="1"/>
          </p:cNvSpPr>
          <p:nvPr>
            <p:ph type="body" idx="1"/>
          </p:nvPr>
        </p:nvSpPr>
        <p:spPr>
          <a:xfrm>
            <a:off x="2015067" y="3846051"/>
            <a:ext cx="8158690" cy="1822514"/>
          </a:xfrm>
        </p:spPr>
        <p:txBody>
          <a:bodyPr>
            <a:noAutofit/>
          </a:bodyPr>
          <a:lstStyle/>
          <a:p>
            <a:pPr algn="ctr"/>
            <a:r>
              <a:rPr lang="en-GB" sz="4400" b="1" i="1" dirty="0">
                <a:solidFill>
                  <a:srgbClr val="00B050"/>
                </a:solidFill>
              </a:rPr>
              <a:t>Answer – it could be because it is set out in a chiastic structure</a:t>
            </a:r>
          </a:p>
        </p:txBody>
      </p:sp>
    </p:spTree>
    <p:extLst>
      <p:ext uri="{BB962C8B-B14F-4D97-AF65-F5344CB8AC3E}">
        <p14:creationId xmlns:p14="http://schemas.microsoft.com/office/powerpoint/2010/main" xmlns="" val="3107507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F38625-F613-4DEB-9DDA-8A75B1B2B1E7}"/>
              </a:ext>
            </a:extLst>
          </p:cNvPr>
          <p:cNvSpPr>
            <a:spLocks noGrp="1"/>
          </p:cNvSpPr>
          <p:nvPr>
            <p:ph type="title"/>
          </p:nvPr>
        </p:nvSpPr>
        <p:spPr/>
        <p:txBody>
          <a:bodyPr/>
          <a:lstStyle/>
          <a:p>
            <a:r>
              <a:rPr lang="en-GB" b="1" dirty="0">
                <a:solidFill>
                  <a:schemeClr val="accent2">
                    <a:lumMod val="75000"/>
                  </a:schemeClr>
                </a:solidFill>
              </a:rPr>
              <a:t>What is a chiastic Structure?</a:t>
            </a:r>
          </a:p>
        </p:txBody>
      </p:sp>
      <p:sp>
        <p:nvSpPr>
          <p:cNvPr id="3" name="Content Placeholder 2">
            <a:extLst>
              <a:ext uri="{FF2B5EF4-FFF2-40B4-BE49-F238E27FC236}">
                <a16:creationId xmlns:a16="http://schemas.microsoft.com/office/drawing/2014/main" xmlns="" id="{373B4F00-8337-4FC8-BEF3-AF7DB36FF985}"/>
              </a:ext>
            </a:extLst>
          </p:cNvPr>
          <p:cNvSpPr>
            <a:spLocks noGrp="1"/>
          </p:cNvSpPr>
          <p:nvPr>
            <p:ph idx="1"/>
          </p:nvPr>
        </p:nvSpPr>
        <p:spPr>
          <a:xfrm>
            <a:off x="1295401" y="2433711"/>
            <a:ext cx="9601196" cy="3770141"/>
          </a:xfrm>
        </p:spPr>
        <p:txBody>
          <a:bodyPr>
            <a:normAutofit fontScale="70000" lnSpcReduction="20000"/>
          </a:bodyPr>
          <a:lstStyle/>
          <a:p>
            <a:pPr marL="0" indent="0">
              <a:buNone/>
            </a:pPr>
            <a:r>
              <a:rPr lang="en-GB" sz="3400" b="1" dirty="0">
                <a:solidFill>
                  <a:srgbClr val="00B050"/>
                </a:solidFill>
              </a:rPr>
              <a:t>A literary device to organise a group of texts to emphasise a particular feature or draw attention to important comparators. It can provide a focal point to a key issue in a sequential paralleling of sections of text; e.g. in the sequence  a,b.c, -d-, c,b,a</a:t>
            </a:r>
          </a:p>
          <a:p>
            <a:r>
              <a:rPr lang="en-GB" sz="3400" b="1" dirty="0"/>
              <a:t>A </a:t>
            </a:r>
            <a:r>
              <a:rPr lang="en-GB" sz="3400" b="1" u="sng" dirty="0"/>
              <a:t>good illustration </a:t>
            </a:r>
            <a:r>
              <a:rPr lang="en-GB" sz="3400" b="1" dirty="0"/>
              <a:t>of this is set out in the next 2 slides by looking at the work of Gordon Wenham – a British OT scholar and writer in connection with a chiastic structure he identified in Genesis</a:t>
            </a:r>
          </a:p>
          <a:p>
            <a:r>
              <a:rPr lang="en-GB" sz="3400" b="1" dirty="0"/>
              <a:t>Wenham has analysed the </a:t>
            </a:r>
            <a:r>
              <a:rPr lang="en-GB" sz="3400" b="1" dirty="0">
                <a:hlinkClick r:id="rId2" tooltip="Genesis flood narrative"/>
              </a:rPr>
              <a:t>Genesis Flood narrative</a:t>
            </a:r>
            <a:r>
              <a:rPr lang="en-GB" sz="3400" b="1" dirty="0"/>
              <a:t> and has shown that it is essentially an elaborate chiasm. Based on the earlier study of grammatical structure by F. I. Andersen, Wenham illustrated a chiastic structure as displayed in the following two tables. </a:t>
            </a:r>
          </a:p>
          <a:p>
            <a:endParaRPr lang="en-GB" dirty="0"/>
          </a:p>
        </p:txBody>
      </p:sp>
    </p:spTree>
    <p:extLst>
      <p:ext uri="{BB962C8B-B14F-4D97-AF65-F5344CB8AC3E}">
        <p14:creationId xmlns:p14="http://schemas.microsoft.com/office/powerpoint/2010/main" xmlns="" val="2560310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E28149-465C-4811-B954-C8D358614728}"/>
              </a:ext>
            </a:extLst>
          </p:cNvPr>
          <p:cNvSpPr>
            <a:spLocks noGrp="1"/>
          </p:cNvSpPr>
          <p:nvPr>
            <p:ph type="title"/>
          </p:nvPr>
        </p:nvSpPr>
        <p:spPr>
          <a:xfrm>
            <a:off x="838201" y="624724"/>
            <a:ext cx="10472224" cy="991906"/>
          </a:xfrm>
        </p:spPr>
        <p:txBody>
          <a:bodyPr>
            <a:normAutofit fontScale="90000"/>
          </a:bodyPr>
          <a:lstStyle/>
          <a:p>
            <a:r>
              <a:rPr lang="en-GB" b="1" dirty="0">
                <a:solidFill>
                  <a:schemeClr val="accent2">
                    <a:lumMod val="75000"/>
                  </a:schemeClr>
                </a:solidFill>
              </a:rPr>
              <a:t>A chiastic structure in the Genesis Flood text </a:t>
            </a:r>
          </a:p>
        </p:txBody>
      </p:sp>
      <p:sp>
        <p:nvSpPr>
          <p:cNvPr id="4" name="Rectangle 1">
            <a:extLst>
              <a:ext uri="{FF2B5EF4-FFF2-40B4-BE49-F238E27FC236}">
                <a16:creationId xmlns:a16="http://schemas.microsoft.com/office/drawing/2014/main" xmlns="" id="{41F764A4-94B5-4E18-A4B3-54E9A9DDBFA7}"/>
              </a:ext>
            </a:extLst>
          </p:cNvPr>
          <p:cNvSpPr>
            <a:spLocks noGrp="1" noChangeArrowheads="1"/>
          </p:cNvSpPr>
          <p:nvPr>
            <p:ph idx="1"/>
          </p:nvPr>
        </p:nvSpPr>
        <p:spPr bwMode="auto">
          <a:xfrm>
            <a:off x="838201" y="2595561"/>
            <a:ext cx="11000874" cy="28114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4149692" tIns="1764744" rIns="0" bIns="88237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xmlns="" id="{2B219860-F0D5-4A54-A0E3-1E43FDACA419}"/>
              </a:ext>
            </a:extLst>
          </p:cNvPr>
          <p:cNvSpPr/>
          <p:nvPr/>
        </p:nvSpPr>
        <p:spPr>
          <a:xfrm>
            <a:off x="2055611" y="1616629"/>
            <a:ext cx="8080778" cy="4616648"/>
          </a:xfrm>
          <a:prstGeom prst="rect">
            <a:avLst/>
          </a:prstGeom>
          <a:solidFill>
            <a:schemeClr val="accent3">
              <a:lumMod val="40000"/>
              <a:lumOff val="60000"/>
            </a:schemeClr>
          </a:solidFill>
        </p:spPr>
        <p:txBody>
          <a:bodyPr wrap="square">
            <a:spAutoFit/>
          </a:bodyPr>
          <a:lstStyle/>
          <a:p>
            <a:pPr lvl="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A</a:t>
            </a:r>
            <a:r>
              <a:rPr lang="en-US" altLang="en-US" sz="1400" b="1" dirty="0">
                <a:solidFill>
                  <a:srgbClr val="000099"/>
                </a:solidFill>
                <a:latin typeface="Arial" panose="020B0604020202020204" pitchFamily="34" charset="0"/>
                <a:cs typeface="Arial" panose="020B0604020202020204" pitchFamily="34" charset="0"/>
              </a:rPr>
              <a:t>: Noah and his sons (Gen 6:10) </a:t>
            </a:r>
            <a:endParaRPr lang="en-US" altLang="en-US" sz="1400" b="1" dirty="0">
              <a:solidFill>
                <a:srgbClr val="000099"/>
              </a:solidFill>
            </a:endParaRP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3399"/>
                </a:solidFill>
                <a:latin typeface="Arial" panose="020B0604020202020204" pitchFamily="34" charset="0"/>
                <a:cs typeface="Arial" panose="020B0604020202020204" pitchFamily="34" charset="0"/>
              </a:rPr>
              <a:t>B: All life on earth (6:13:a) </a:t>
            </a:r>
          </a:p>
          <a:p>
            <a:pPr lvl="2" indent="-9144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00FF"/>
                </a:solidFill>
                <a:latin typeface="Arial" panose="020B0604020202020204" pitchFamily="34" charset="0"/>
                <a:cs typeface="Arial" panose="020B0604020202020204" pitchFamily="34" charset="0"/>
              </a:rPr>
              <a:t>C: Curse on earth (6:13:b) </a:t>
            </a:r>
          </a:p>
          <a:p>
            <a:pPr lvl="3" indent="-13716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66FF"/>
                </a:solidFill>
                <a:latin typeface="Arial" panose="020B0604020202020204" pitchFamily="34" charset="0"/>
                <a:cs typeface="Arial" panose="020B0604020202020204" pitchFamily="34" charset="0"/>
              </a:rPr>
              <a:t>D: Flood announced (6:7) </a:t>
            </a:r>
          </a:p>
          <a:p>
            <a:pPr lvl="4" indent="-18288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99FF"/>
                </a:solidFill>
                <a:latin typeface="Arial" panose="020B0604020202020204" pitchFamily="34" charset="0"/>
                <a:cs typeface="Arial" panose="020B0604020202020204" pitchFamily="34" charset="0"/>
              </a:rPr>
              <a:t>E: Ark (6:14-16) </a:t>
            </a:r>
          </a:p>
          <a:p>
            <a:pPr lvl="4" indent="-18288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8080"/>
                </a:solidFill>
                <a:latin typeface="Arial" panose="020B0604020202020204" pitchFamily="34" charset="0"/>
                <a:cs typeface="Arial" panose="020B0604020202020204" pitchFamily="34" charset="0"/>
              </a:rPr>
              <a:t>F: All living creatures (6:17–20 ) </a:t>
            </a:r>
          </a:p>
          <a:p>
            <a:pPr lvl="4" indent="-18288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CC00"/>
                </a:solidFill>
                <a:latin typeface="Arial" panose="020B0604020202020204" pitchFamily="34" charset="0"/>
                <a:cs typeface="Arial" panose="020B0604020202020204" pitchFamily="34" charset="0"/>
              </a:rPr>
              <a:t>G: Food (6:21) </a:t>
            </a:r>
          </a:p>
          <a:p>
            <a:pPr lvl="4" indent="-18288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8000"/>
                </a:solidFill>
                <a:latin typeface="Arial" panose="020B0604020202020204" pitchFamily="34" charset="0"/>
                <a:cs typeface="Arial" panose="020B0604020202020204" pitchFamily="34" charset="0"/>
              </a:rPr>
              <a:t>H: Animals in man’s hands (7:2–3) </a:t>
            </a:r>
          </a:p>
          <a:p>
            <a:pPr lvl="4" indent="-18288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808000"/>
                </a:solidFill>
                <a:latin typeface="Arial" panose="020B0604020202020204" pitchFamily="34" charset="0"/>
                <a:cs typeface="Arial" panose="020B0604020202020204" pitchFamily="34" charset="0"/>
              </a:rPr>
              <a:t>I: Entering the Ark (7:13–16) </a:t>
            </a:r>
          </a:p>
          <a:p>
            <a:pPr lvl="4" indent="-18288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CC6600"/>
                </a:solidFill>
                <a:latin typeface="Arial" panose="020B0604020202020204" pitchFamily="34" charset="0"/>
                <a:cs typeface="Arial" panose="020B0604020202020204" pitchFamily="34" charset="0"/>
              </a:rPr>
              <a:t>J: Waters increase (7:17–20) </a:t>
            </a:r>
          </a:p>
          <a:p>
            <a:pPr lvl="4" indent="-18288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222222"/>
                </a:solidFill>
                <a:highlight>
                  <a:srgbClr val="FFFF00"/>
                </a:highlight>
                <a:latin typeface="Arial" panose="020B0604020202020204" pitchFamily="34" charset="0"/>
                <a:cs typeface="Arial" panose="020B0604020202020204" pitchFamily="34" charset="0"/>
              </a:rPr>
              <a:t>X: God remembers Noah (8:1)</a:t>
            </a:r>
          </a:p>
          <a:p>
            <a:pPr lvl="3" indent="-13716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CC6600"/>
                </a:solidFill>
                <a:latin typeface="Arial" panose="020B0604020202020204" pitchFamily="34" charset="0"/>
                <a:cs typeface="Arial" panose="020B0604020202020204" pitchFamily="34" charset="0"/>
              </a:rPr>
              <a:t>J: Waters decrease (8:13–14)</a:t>
            </a:r>
          </a:p>
          <a:p>
            <a:pPr lvl="2" indent="-9144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808000"/>
                </a:solidFill>
                <a:latin typeface="Arial" panose="020B0604020202020204" pitchFamily="34" charset="0"/>
                <a:cs typeface="Arial" panose="020B0604020202020204" pitchFamily="34" charset="0"/>
              </a:rPr>
              <a:t>I': Exiting the Ark (8:15–19</a:t>
            </a:r>
            <a:r>
              <a:rPr lang="en-US" altLang="en-US" sz="1400" b="1" dirty="0">
                <a:solidFill>
                  <a:srgbClr val="222222"/>
                </a:solidFill>
                <a:latin typeface="Arial" panose="020B0604020202020204" pitchFamily="34" charset="0"/>
                <a:cs typeface="Arial" panose="020B0604020202020204" pitchFamily="34" charset="0"/>
              </a:rPr>
              <a:t>)</a:t>
            </a: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8000"/>
                </a:solidFill>
                <a:latin typeface="Arial" panose="020B0604020202020204" pitchFamily="34" charset="0"/>
                <a:cs typeface="Arial" panose="020B0604020202020204" pitchFamily="34" charset="0"/>
              </a:rPr>
              <a:t>H': Animals (9:2,3)</a:t>
            </a: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CC00"/>
                </a:solidFill>
                <a:latin typeface="Arial" panose="020B0604020202020204" pitchFamily="34" charset="0"/>
                <a:cs typeface="Arial" panose="020B0604020202020204" pitchFamily="34" charset="0"/>
              </a:rPr>
              <a:t>G': Food (9:3,4)</a:t>
            </a: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8080"/>
                </a:solidFill>
                <a:latin typeface="Arial" panose="020B0604020202020204" pitchFamily="34" charset="0"/>
                <a:cs typeface="Arial" panose="020B0604020202020204" pitchFamily="34" charset="0"/>
              </a:rPr>
              <a:t>      F': All living creatures (9:10a)</a:t>
            </a: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99FF"/>
                </a:solidFill>
                <a:latin typeface="Arial" panose="020B0604020202020204" pitchFamily="34" charset="0"/>
                <a:cs typeface="Arial" panose="020B0604020202020204" pitchFamily="34" charset="0"/>
              </a:rPr>
              <a:t>        E': Ark (9:10b)</a:t>
            </a: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66FF"/>
                </a:solidFill>
                <a:latin typeface="Arial" panose="020B0604020202020204" pitchFamily="34" charset="0"/>
                <a:cs typeface="Arial" panose="020B0604020202020204" pitchFamily="34" charset="0"/>
              </a:rPr>
              <a:t>D’: No flood in future (9:11)</a:t>
            </a: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00FF"/>
                </a:solidFill>
                <a:latin typeface="Arial" panose="020B0604020202020204" pitchFamily="34" charset="0"/>
                <a:cs typeface="Arial" panose="020B0604020202020204" pitchFamily="34" charset="0"/>
              </a:rPr>
              <a:t>C': Blessing on earth (9:12–17)</a:t>
            </a:r>
          </a:p>
          <a:p>
            <a:pPr lvl="1" indent="-457200" eaLnBrk="0" fontAlgn="base" hangingPunct="0">
              <a:spcBef>
                <a:spcPct val="0"/>
              </a:spcBef>
              <a:spcAft>
                <a:spcPct val="0"/>
              </a:spcAft>
            </a:pPr>
            <a:r>
              <a:rPr lang="en-US" altLang="en-US" sz="1400" b="1" dirty="0">
                <a:solidFill>
                  <a:srgbClr val="222222"/>
                </a:solidFill>
                <a:latin typeface="Arial" panose="020B0604020202020204" pitchFamily="34" charset="0"/>
                <a:cs typeface="Arial" panose="020B0604020202020204" pitchFamily="34" charset="0"/>
              </a:rPr>
              <a:t>	</a:t>
            </a:r>
            <a:r>
              <a:rPr lang="en-US" altLang="en-US" sz="1400" b="1" dirty="0">
                <a:solidFill>
                  <a:srgbClr val="003399"/>
                </a:solidFill>
                <a:latin typeface="Arial" panose="020B0604020202020204" pitchFamily="34" charset="0"/>
                <a:cs typeface="Arial" panose="020B0604020202020204" pitchFamily="34" charset="0"/>
              </a:rPr>
              <a:t>B': All life on earth (9:16)</a:t>
            </a:r>
          </a:p>
          <a:p>
            <a:pPr lvl="0" eaLnBrk="0" fontAlgn="base" hangingPunct="0">
              <a:spcBef>
                <a:spcPct val="0"/>
              </a:spcBef>
              <a:spcAft>
                <a:spcPct val="0"/>
              </a:spcAft>
            </a:pPr>
            <a:r>
              <a:rPr lang="en-US" altLang="en-US" sz="1400" b="1" dirty="0">
                <a:solidFill>
                  <a:srgbClr val="000099"/>
                </a:solidFill>
                <a:latin typeface="Arial" panose="020B0604020202020204" pitchFamily="34" charset="0"/>
                <a:cs typeface="Arial" panose="020B0604020202020204" pitchFamily="34" charset="0"/>
              </a:rPr>
              <a:t>A: Noah and his sons (9:18,19a</a:t>
            </a:r>
            <a:endParaRPr lang="en-GB" sz="1400" b="1" dirty="0">
              <a:solidFill>
                <a:srgbClr val="000099"/>
              </a:solidFill>
            </a:endParaRPr>
          </a:p>
        </p:txBody>
      </p:sp>
    </p:spTree>
    <p:extLst>
      <p:ext uri="{BB962C8B-B14F-4D97-AF65-F5344CB8AC3E}">
        <p14:creationId xmlns:p14="http://schemas.microsoft.com/office/powerpoint/2010/main" xmlns="" val="2784019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3C91A8-40B0-4F4E-82ED-D9DB04401C18}"/>
              </a:ext>
            </a:extLst>
          </p:cNvPr>
          <p:cNvSpPr>
            <a:spLocks noGrp="1"/>
          </p:cNvSpPr>
          <p:nvPr>
            <p:ph type="title"/>
          </p:nvPr>
        </p:nvSpPr>
        <p:spPr>
          <a:xfrm>
            <a:off x="1295402" y="871547"/>
            <a:ext cx="9601196" cy="704036"/>
          </a:xfrm>
        </p:spPr>
        <p:txBody>
          <a:bodyPr>
            <a:normAutofit fontScale="90000"/>
          </a:bodyPr>
          <a:lstStyle/>
          <a:p>
            <a:r>
              <a:rPr lang="en-GB" b="1" dirty="0">
                <a:solidFill>
                  <a:schemeClr val="accent2">
                    <a:lumMod val="75000"/>
                  </a:schemeClr>
                </a:solidFill>
              </a:rPr>
              <a:t>A chiasm of numbers in Genesis Flood text</a:t>
            </a:r>
          </a:p>
        </p:txBody>
      </p:sp>
      <p:sp>
        <p:nvSpPr>
          <p:cNvPr id="6" name="Rectangle 3">
            <a:extLst>
              <a:ext uri="{FF2B5EF4-FFF2-40B4-BE49-F238E27FC236}">
                <a16:creationId xmlns:a16="http://schemas.microsoft.com/office/drawing/2014/main" xmlns="" id="{372986E1-BDE1-42E6-B587-6B9E55E8E97D}"/>
              </a:ext>
            </a:extLst>
          </p:cNvPr>
          <p:cNvSpPr>
            <a:spLocks noGrp="1" noChangeArrowheads="1"/>
          </p:cNvSpPr>
          <p:nvPr>
            <p:ph idx="1"/>
          </p:nvPr>
        </p:nvSpPr>
        <p:spPr bwMode="auto">
          <a:xfrm>
            <a:off x="838200" y="2595561"/>
            <a:ext cx="10413733" cy="28114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4149692" tIns="1764744" rIns="0" bIns="88237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xmlns="" id="{225DCE39-C7D1-4278-AB2E-08358095BBF2}"/>
              </a:ext>
            </a:extLst>
          </p:cNvPr>
          <p:cNvSpPr/>
          <p:nvPr/>
        </p:nvSpPr>
        <p:spPr>
          <a:xfrm>
            <a:off x="989027" y="1833256"/>
            <a:ext cx="10213945" cy="3970318"/>
          </a:xfrm>
          <a:prstGeom prst="rect">
            <a:avLst/>
          </a:prstGeom>
          <a:solidFill>
            <a:schemeClr val="accent3">
              <a:lumMod val="40000"/>
              <a:lumOff val="60000"/>
            </a:schemeClr>
          </a:solidFill>
        </p:spPr>
        <p:txBody>
          <a:bodyPr wrap="square">
            <a:spAutoFit/>
          </a:bodyPr>
          <a:lstStyle/>
          <a:p>
            <a:pPr lvl="0" eaLnBrk="0" fontAlgn="base" hangingPunct="0">
              <a:spcBef>
                <a:spcPct val="0"/>
              </a:spcBef>
              <a:spcAft>
                <a:spcPct val="0"/>
              </a:spcAft>
            </a:pPr>
            <a:r>
              <a:rPr lang="en-US" altLang="en-US" sz="2800" dirty="0">
                <a:solidFill>
                  <a:srgbClr val="0066FF"/>
                </a:solidFill>
                <a:latin typeface="Arial" panose="020B0604020202020204" pitchFamily="34" charset="0"/>
                <a:cs typeface="Arial" panose="020B0604020202020204" pitchFamily="34" charset="0"/>
              </a:rPr>
              <a:t>α: Seven days waiting to enter Ark (7:4) </a:t>
            </a:r>
            <a:endParaRPr lang="en-US" altLang="en-US" sz="2800" dirty="0">
              <a:solidFill>
                <a:srgbClr val="0066FF"/>
              </a:solidFill>
            </a:endParaRPr>
          </a:p>
          <a:p>
            <a:pPr lvl="1" indent="-457200" eaLnBrk="0" fontAlgn="base" hangingPunct="0">
              <a:spcBef>
                <a:spcPct val="0"/>
              </a:spcBef>
              <a:spcAft>
                <a:spcPct val="0"/>
              </a:spcAft>
            </a:pPr>
            <a:r>
              <a:rPr lang="en-US" altLang="en-US" sz="2800" dirty="0">
                <a:solidFill>
                  <a:srgbClr val="222222"/>
                </a:solidFill>
                <a:latin typeface="Arial" panose="020B0604020202020204" pitchFamily="34" charset="0"/>
                <a:cs typeface="Arial" panose="020B0604020202020204" pitchFamily="34" charset="0"/>
              </a:rPr>
              <a:t>	</a:t>
            </a:r>
            <a:r>
              <a:rPr lang="en-US" altLang="en-US" sz="2800" dirty="0">
                <a:solidFill>
                  <a:srgbClr val="00CC00"/>
                </a:solidFill>
                <a:latin typeface="Arial" panose="020B0604020202020204" pitchFamily="34" charset="0"/>
                <a:cs typeface="Arial" panose="020B0604020202020204" pitchFamily="34" charset="0"/>
              </a:rPr>
              <a:t>β: Second mention of seven days waiting (7:10) </a:t>
            </a:r>
          </a:p>
          <a:p>
            <a:pPr lvl="2" indent="-914400" eaLnBrk="0" fontAlgn="base" hangingPunct="0">
              <a:spcBef>
                <a:spcPct val="0"/>
              </a:spcBef>
              <a:spcAft>
                <a:spcPct val="0"/>
              </a:spcAft>
            </a:pPr>
            <a:r>
              <a:rPr lang="en-US" altLang="en-US" sz="2800" dirty="0">
                <a:solidFill>
                  <a:srgbClr val="222222"/>
                </a:solidFill>
                <a:latin typeface="Arial" panose="020B0604020202020204" pitchFamily="34" charset="0"/>
                <a:cs typeface="Arial" panose="020B0604020202020204" pitchFamily="34" charset="0"/>
              </a:rPr>
              <a:t>	</a:t>
            </a:r>
            <a:r>
              <a:rPr lang="en-US" altLang="en-US" sz="2800" dirty="0">
                <a:solidFill>
                  <a:srgbClr val="CC6600"/>
                </a:solidFill>
                <a:latin typeface="Arial" panose="020B0604020202020204" pitchFamily="34" charset="0"/>
                <a:cs typeface="Arial" panose="020B0604020202020204" pitchFamily="34" charset="0"/>
              </a:rPr>
              <a:t>γ: 40 days (7:17) </a:t>
            </a:r>
          </a:p>
          <a:p>
            <a:pPr lvl="3" indent="-1371600" eaLnBrk="0" fontAlgn="base" hangingPunct="0">
              <a:spcBef>
                <a:spcPct val="0"/>
              </a:spcBef>
              <a:spcAft>
                <a:spcPct val="0"/>
              </a:spcAft>
            </a:pPr>
            <a:r>
              <a:rPr lang="en-US" altLang="en-US" sz="2800" dirty="0">
                <a:solidFill>
                  <a:srgbClr val="222222"/>
                </a:solidFill>
                <a:latin typeface="Arial" panose="020B0604020202020204" pitchFamily="34" charset="0"/>
                <a:cs typeface="Arial" panose="020B0604020202020204" pitchFamily="34" charset="0"/>
              </a:rPr>
              <a:t>	</a:t>
            </a:r>
            <a:r>
              <a:rPr lang="en-US" altLang="en-US" sz="2800" dirty="0">
                <a:solidFill>
                  <a:srgbClr val="FF0000"/>
                </a:solidFill>
                <a:latin typeface="Arial" panose="020B0604020202020204" pitchFamily="34" charset="0"/>
                <a:cs typeface="Arial" panose="020B0604020202020204" pitchFamily="34" charset="0"/>
              </a:rPr>
              <a:t>δ: 150 days (7:24) </a:t>
            </a:r>
          </a:p>
          <a:p>
            <a:pPr lvl="4" indent="-1828800" eaLnBrk="0" fontAlgn="base" hangingPunct="0">
              <a:spcBef>
                <a:spcPct val="0"/>
              </a:spcBef>
              <a:spcAft>
                <a:spcPct val="0"/>
              </a:spcAft>
            </a:pPr>
            <a:r>
              <a:rPr lang="en-US" altLang="en-US" sz="2800" dirty="0">
                <a:solidFill>
                  <a:srgbClr val="222222"/>
                </a:solidFill>
                <a:latin typeface="Arial" panose="020B0604020202020204" pitchFamily="34" charset="0"/>
                <a:cs typeface="Arial" panose="020B0604020202020204" pitchFamily="34" charset="0"/>
              </a:rPr>
              <a:t>	</a:t>
            </a:r>
            <a:r>
              <a:rPr lang="en-US" altLang="en-US" sz="2800" dirty="0">
                <a:solidFill>
                  <a:srgbClr val="222222"/>
                </a:solidFill>
                <a:highlight>
                  <a:srgbClr val="FFFF00"/>
                </a:highlight>
                <a:latin typeface="Arial" panose="020B0604020202020204" pitchFamily="34" charset="0"/>
                <a:cs typeface="Arial" panose="020B0604020202020204" pitchFamily="34" charset="0"/>
              </a:rPr>
              <a:t>χ: God remembers Noah (8:1)</a:t>
            </a:r>
          </a:p>
          <a:p>
            <a:pPr lvl="3" indent="-1371600" eaLnBrk="0" fontAlgn="base" hangingPunct="0">
              <a:spcBef>
                <a:spcPct val="0"/>
              </a:spcBef>
              <a:spcAft>
                <a:spcPct val="0"/>
              </a:spcAft>
            </a:pPr>
            <a:r>
              <a:rPr lang="en-US" altLang="en-US" sz="2800" dirty="0">
                <a:solidFill>
                  <a:srgbClr val="222222"/>
                </a:solidFill>
                <a:latin typeface="Arial" panose="020B0604020202020204" pitchFamily="34" charset="0"/>
                <a:cs typeface="Arial" panose="020B0604020202020204" pitchFamily="34" charset="0"/>
              </a:rPr>
              <a:t>	</a:t>
            </a:r>
            <a:r>
              <a:rPr lang="en-US" altLang="en-US" sz="2800" dirty="0">
                <a:solidFill>
                  <a:srgbClr val="FF0000"/>
                </a:solidFill>
                <a:latin typeface="Arial" panose="020B0604020202020204" pitchFamily="34" charset="0"/>
                <a:cs typeface="Arial" panose="020B0604020202020204" pitchFamily="34" charset="0"/>
              </a:rPr>
              <a:t>δ': 150 days (8:3)</a:t>
            </a:r>
          </a:p>
          <a:p>
            <a:pPr lvl="2" indent="-914400" eaLnBrk="0" fontAlgn="base" hangingPunct="0">
              <a:spcBef>
                <a:spcPct val="0"/>
              </a:spcBef>
              <a:spcAft>
                <a:spcPct val="0"/>
              </a:spcAft>
            </a:pPr>
            <a:r>
              <a:rPr lang="en-US" altLang="en-US" sz="2800" dirty="0">
                <a:solidFill>
                  <a:srgbClr val="222222"/>
                </a:solidFill>
                <a:latin typeface="Arial" panose="020B0604020202020204" pitchFamily="34" charset="0"/>
                <a:cs typeface="Arial" panose="020B0604020202020204" pitchFamily="34" charset="0"/>
              </a:rPr>
              <a:t>	</a:t>
            </a:r>
            <a:r>
              <a:rPr lang="en-US" altLang="en-US" sz="2800" dirty="0">
                <a:solidFill>
                  <a:srgbClr val="CC6600"/>
                </a:solidFill>
                <a:latin typeface="Arial" panose="020B0604020202020204" pitchFamily="34" charset="0"/>
                <a:cs typeface="Arial" panose="020B0604020202020204" pitchFamily="34" charset="0"/>
              </a:rPr>
              <a:t>γ': 40 days (8:6)</a:t>
            </a:r>
          </a:p>
          <a:p>
            <a:pPr lvl="1" indent="-457200" eaLnBrk="0" fontAlgn="base" hangingPunct="0">
              <a:spcBef>
                <a:spcPct val="0"/>
              </a:spcBef>
              <a:spcAft>
                <a:spcPct val="0"/>
              </a:spcAft>
            </a:pPr>
            <a:r>
              <a:rPr lang="en-US" altLang="en-US" sz="2800" dirty="0">
                <a:solidFill>
                  <a:srgbClr val="222222"/>
                </a:solidFill>
                <a:latin typeface="Arial" panose="020B0604020202020204" pitchFamily="34" charset="0"/>
                <a:cs typeface="Arial" panose="020B0604020202020204" pitchFamily="34" charset="0"/>
              </a:rPr>
              <a:t>	</a:t>
            </a:r>
            <a:r>
              <a:rPr lang="en-US" altLang="en-US" sz="2800" dirty="0">
                <a:solidFill>
                  <a:srgbClr val="00CC00"/>
                </a:solidFill>
                <a:latin typeface="Arial" panose="020B0604020202020204" pitchFamily="34" charset="0"/>
                <a:cs typeface="Arial" panose="020B0604020202020204" pitchFamily="34" charset="0"/>
              </a:rPr>
              <a:t>β': Seven days waiting for dove (8:10)</a:t>
            </a:r>
          </a:p>
          <a:p>
            <a:pPr lvl="0" eaLnBrk="0" fontAlgn="base" hangingPunct="0">
              <a:spcBef>
                <a:spcPct val="0"/>
              </a:spcBef>
              <a:spcAft>
                <a:spcPct val="0"/>
              </a:spcAft>
            </a:pPr>
            <a:r>
              <a:rPr lang="en-US" altLang="en-US" sz="2800" dirty="0">
                <a:solidFill>
                  <a:srgbClr val="0066FF"/>
                </a:solidFill>
                <a:latin typeface="Arial" panose="020B0604020202020204" pitchFamily="34" charset="0"/>
                <a:cs typeface="Arial" panose="020B0604020202020204" pitchFamily="34" charset="0"/>
              </a:rPr>
              <a:t>α': Second seven days waiting for dove (8:12)</a:t>
            </a:r>
            <a:endParaRPr lang="en-GB" sz="2800" dirty="0">
              <a:solidFill>
                <a:srgbClr val="0066FF"/>
              </a:solidFill>
            </a:endParaRPr>
          </a:p>
        </p:txBody>
      </p:sp>
    </p:spTree>
    <p:extLst>
      <p:ext uri="{BB962C8B-B14F-4D97-AF65-F5344CB8AC3E}">
        <p14:creationId xmlns:p14="http://schemas.microsoft.com/office/powerpoint/2010/main" xmlns="" val="184408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080AE5-110A-4ECE-8B6C-1A80A935BAF0}"/>
              </a:ext>
            </a:extLst>
          </p:cNvPr>
          <p:cNvSpPr>
            <a:spLocks noGrp="1"/>
          </p:cNvSpPr>
          <p:nvPr>
            <p:ph type="title"/>
          </p:nvPr>
        </p:nvSpPr>
        <p:spPr>
          <a:xfrm>
            <a:off x="1295402" y="799253"/>
            <a:ext cx="9601196" cy="832600"/>
          </a:xfrm>
        </p:spPr>
        <p:txBody>
          <a:bodyPr/>
          <a:lstStyle/>
          <a:p>
            <a:r>
              <a:rPr lang="en-GB" b="1" dirty="0">
                <a:solidFill>
                  <a:schemeClr val="accent2">
                    <a:lumMod val="75000"/>
                  </a:schemeClr>
                </a:solidFill>
              </a:rPr>
              <a:t>Chiastic structures in the OT </a:t>
            </a:r>
          </a:p>
        </p:txBody>
      </p:sp>
      <p:sp>
        <p:nvSpPr>
          <p:cNvPr id="3" name="Content Placeholder 2">
            <a:extLst>
              <a:ext uri="{FF2B5EF4-FFF2-40B4-BE49-F238E27FC236}">
                <a16:creationId xmlns:a16="http://schemas.microsoft.com/office/drawing/2014/main" xmlns="" id="{FD16CB65-FC86-475A-B01A-E637DFEB35D5}"/>
              </a:ext>
            </a:extLst>
          </p:cNvPr>
          <p:cNvSpPr>
            <a:spLocks noGrp="1"/>
          </p:cNvSpPr>
          <p:nvPr>
            <p:ph idx="1"/>
          </p:nvPr>
        </p:nvSpPr>
        <p:spPr>
          <a:xfrm>
            <a:off x="1295402" y="1631852"/>
            <a:ext cx="9601196" cy="4656405"/>
          </a:xfrm>
          <a:solidFill>
            <a:schemeClr val="bg1"/>
          </a:solidFill>
        </p:spPr>
        <p:txBody>
          <a:bodyPr>
            <a:noAutofit/>
          </a:bodyPr>
          <a:lstStyle/>
          <a:p>
            <a:r>
              <a:rPr lang="en-GB" b="1" dirty="0"/>
              <a:t>Chiastic structures can at first seem very strange to us if we have not encountered them before</a:t>
            </a:r>
          </a:p>
          <a:p>
            <a:r>
              <a:rPr lang="en-GB" b="1" dirty="0"/>
              <a:t> But they are well known in the world of literature – particularly Hebrew and Greek historical texts so we should not be put off by them</a:t>
            </a:r>
          </a:p>
          <a:p>
            <a:r>
              <a:rPr lang="en-GB" b="1" dirty="0"/>
              <a:t>A </a:t>
            </a:r>
            <a:r>
              <a:rPr lang="en-GB" b="1" u="sng" dirty="0">
                <a:solidFill>
                  <a:srgbClr val="00B050"/>
                </a:solidFill>
              </a:rPr>
              <a:t>word of caution </a:t>
            </a:r>
            <a:r>
              <a:rPr lang="en-GB" b="1" dirty="0"/>
              <a:t>however, there can be a degree of subjectivity as to what constitutes a true chiastic structure – opinions can vary</a:t>
            </a:r>
          </a:p>
          <a:p>
            <a:r>
              <a:rPr lang="en-GB" b="1" dirty="0"/>
              <a:t>The Genesis Flood chiasm seems well founded</a:t>
            </a:r>
          </a:p>
          <a:p>
            <a:r>
              <a:rPr lang="en-GB" b="1" dirty="0"/>
              <a:t>But if we look at the general structure of the book of Daniel we can see some obvious chiastic patterns without too much difficulty (see next slide)</a:t>
            </a:r>
          </a:p>
        </p:txBody>
      </p:sp>
    </p:spTree>
    <p:extLst>
      <p:ext uri="{BB962C8B-B14F-4D97-AF65-F5344CB8AC3E}">
        <p14:creationId xmlns:p14="http://schemas.microsoft.com/office/powerpoint/2010/main" xmlns="" val="3487601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236C4-B3FB-4FE6-ACF6-E3AFFADACFC0}"/>
              </a:ext>
            </a:extLst>
          </p:cNvPr>
          <p:cNvSpPr>
            <a:spLocks noGrp="1"/>
          </p:cNvSpPr>
          <p:nvPr>
            <p:ph type="title"/>
          </p:nvPr>
        </p:nvSpPr>
        <p:spPr>
          <a:xfrm>
            <a:off x="872197" y="604909"/>
            <a:ext cx="10410092" cy="759657"/>
          </a:xfrm>
        </p:spPr>
        <p:txBody>
          <a:bodyPr>
            <a:normAutofit fontScale="90000"/>
          </a:bodyPr>
          <a:lstStyle/>
          <a:p>
            <a:r>
              <a:rPr lang="en-GB" b="1" dirty="0">
                <a:solidFill>
                  <a:schemeClr val="accent2">
                    <a:lumMod val="75000"/>
                  </a:schemeClr>
                </a:solidFill>
              </a:rPr>
              <a:t>Chiastic patterns in Daniel – Scenario 1 (</a:t>
            </a:r>
            <a:r>
              <a:rPr lang="en-GB" b="1" dirty="0" err="1">
                <a:solidFill>
                  <a:schemeClr val="accent2">
                    <a:lumMod val="75000"/>
                  </a:schemeClr>
                </a:solidFill>
              </a:rPr>
              <a:t>ch</a:t>
            </a:r>
            <a:r>
              <a:rPr lang="en-GB" b="1" dirty="0">
                <a:solidFill>
                  <a:schemeClr val="accent2">
                    <a:lumMod val="75000"/>
                  </a:schemeClr>
                </a:solidFill>
              </a:rPr>
              <a:t> 2-7) </a:t>
            </a:r>
          </a:p>
        </p:txBody>
      </p:sp>
      <p:graphicFrame>
        <p:nvGraphicFramePr>
          <p:cNvPr id="4" name="Content Placeholder 3">
            <a:extLst>
              <a:ext uri="{FF2B5EF4-FFF2-40B4-BE49-F238E27FC236}">
                <a16:creationId xmlns:a16="http://schemas.microsoft.com/office/drawing/2014/main" xmlns="" id="{E5A92387-FE8D-4048-B392-D0431CA75F12}"/>
              </a:ext>
            </a:extLst>
          </p:cNvPr>
          <p:cNvGraphicFramePr>
            <a:graphicFrameLocks noGrp="1"/>
          </p:cNvGraphicFramePr>
          <p:nvPr>
            <p:ph idx="1"/>
            <p:extLst>
              <p:ext uri="{D42A27DB-BD31-4B8C-83A1-F6EECF244321}">
                <p14:modId xmlns:p14="http://schemas.microsoft.com/office/powerpoint/2010/main" xmlns="" val="2446505359"/>
              </p:ext>
            </p:extLst>
          </p:nvPr>
        </p:nvGraphicFramePr>
        <p:xfrm>
          <a:off x="1295402" y="1364566"/>
          <a:ext cx="9601202" cy="4937760"/>
        </p:xfrm>
        <a:graphic>
          <a:graphicData uri="http://schemas.openxmlformats.org/drawingml/2006/table">
            <a:tbl>
              <a:tblPr firstRow="1" bandRow="1">
                <a:tableStyleId>{5C22544A-7EE6-4342-B048-85BDC9FD1C3A}</a:tableStyleId>
              </a:tblPr>
              <a:tblGrid>
                <a:gridCol w="921676">
                  <a:extLst>
                    <a:ext uri="{9D8B030D-6E8A-4147-A177-3AD203B41FA5}">
                      <a16:colId xmlns:a16="http://schemas.microsoft.com/office/drawing/2014/main" xmlns="" val="142827546"/>
                    </a:ext>
                  </a:extLst>
                </a:gridCol>
                <a:gridCol w="8679526">
                  <a:extLst>
                    <a:ext uri="{9D8B030D-6E8A-4147-A177-3AD203B41FA5}">
                      <a16:colId xmlns:a16="http://schemas.microsoft.com/office/drawing/2014/main" xmlns="" val="3851615591"/>
                    </a:ext>
                  </a:extLst>
                </a:gridCol>
              </a:tblGrid>
              <a:tr h="350341">
                <a:tc>
                  <a:txBody>
                    <a:bodyPr/>
                    <a:lstStyle/>
                    <a:p>
                      <a:r>
                        <a:rPr lang="en-GB" dirty="0"/>
                        <a:t>chap</a:t>
                      </a:r>
                    </a:p>
                  </a:txBody>
                  <a:tcPr marL="83491" marR="83491"/>
                </a:tc>
                <a:tc>
                  <a:txBody>
                    <a:bodyPr/>
                    <a:lstStyle/>
                    <a:p>
                      <a:r>
                        <a:rPr lang="en-GB" dirty="0"/>
                        <a:t>Theme</a:t>
                      </a:r>
                    </a:p>
                  </a:txBody>
                  <a:tcPr marL="83491" marR="83491"/>
                </a:tc>
                <a:extLst>
                  <a:ext uri="{0D108BD9-81ED-4DB2-BD59-A6C34878D82A}">
                    <a16:rowId xmlns:a16="http://schemas.microsoft.com/office/drawing/2014/main" xmlns="" val="835210397"/>
                  </a:ext>
                </a:extLst>
              </a:tr>
              <a:tr h="350341">
                <a:tc>
                  <a:txBody>
                    <a:bodyPr/>
                    <a:lstStyle/>
                    <a:p>
                      <a:r>
                        <a:rPr lang="en-GB" b="1" dirty="0">
                          <a:solidFill>
                            <a:schemeClr val="accent2">
                              <a:lumMod val="75000"/>
                            </a:schemeClr>
                          </a:solidFill>
                        </a:rPr>
                        <a:t>1</a:t>
                      </a:r>
                    </a:p>
                  </a:txBody>
                  <a:tcPr marL="83491" marR="83491"/>
                </a:tc>
                <a:tc>
                  <a:txBody>
                    <a:bodyPr/>
                    <a:lstStyle/>
                    <a:p>
                      <a:endParaRPr lang="en-GB" dirty="0"/>
                    </a:p>
                  </a:txBody>
                  <a:tcPr marL="83491" marR="83491"/>
                </a:tc>
                <a:extLst>
                  <a:ext uri="{0D108BD9-81ED-4DB2-BD59-A6C34878D82A}">
                    <a16:rowId xmlns:a16="http://schemas.microsoft.com/office/drawing/2014/main" xmlns="" val="2971779534"/>
                  </a:ext>
                </a:extLst>
              </a:tr>
              <a:tr h="379536">
                <a:tc>
                  <a:txBody>
                    <a:bodyPr/>
                    <a:lstStyle/>
                    <a:p>
                      <a:r>
                        <a:rPr lang="en-GB" b="1" dirty="0">
                          <a:solidFill>
                            <a:schemeClr val="accent2">
                              <a:lumMod val="75000"/>
                            </a:schemeClr>
                          </a:solidFill>
                        </a:rPr>
                        <a:t>2</a:t>
                      </a:r>
                    </a:p>
                  </a:txBody>
                  <a:tcPr marL="83491" marR="83491"/>
                </a:tc>
                <a:tc>
                  <a:txBody>
                    <a:bodyPr/>
                    <a:lstStyle/>
                    <a:p>
                      <a:r>
                        <a:rPr lang="en-GB" sz="2000" b="1" dirty="0">
                          <a:solidFill>
                            <a:srgbClr val="0070C0"/>
                          </a:solidFill>
                        </a:rPr>
                        <a:t>A vision of 4 empires </a:t>
                      </a:r>
                      <a:r>
                        <a:rPr lang="en-GB" sz="2000" b="1" dirty="0"/>
                        <a:t>(Nebuchadnezzar’s dream)</a:t>
                      </a:r>
                    </a:p>
                  </a:txBody>
                  <a:tcPr marL="83491" marR="83491"/>
                </a:tc>
                <a:extLst>
                  <a:ext uri="{0D108BD9-81ED-4DB2-BD59-A6C34878D82A}">
                    <a16:rowId xmlns:a16="http://schemas.microsoft.com/office/drawing/2014/main" xmlns="" val="1092742229"/>
                  </a:ext>
                </a:extLst>
              </a:tr>
              <a:tr h="379536">
                <a:tc>
                  <a:txBody>
                    <a:bodyPr/>
                    <a:lstStyle/>
                    <a:p>
                      <a:r>
                        <a:rPr lang="en-GB" b="1" dirty="0">
                          <a:solidFill>
                            <a:schemeClr val="accent2">
                              <a:lumMod val="75000"/>
                            </a:schemeClr>
                          </a:solidFill>
                        </a:rPr>
                        <a:t>3</a:t>
                      </a:r>
                    </a:p>
                  </a:txBody>
                  <a:tcPr marL="83491" marR="83491"/>
                </a:tc>
                <a:tc>
                  <a:txBody>
                    <a:bodyPr/>
                    <a:lstStyle/>
                    <a:p>
                      <a:r>
                        <a:rPr lang="en-GB" sz="2000" b="1" dirty="0">
                          <a:solidFill>
                            <a:srgbClr val="00B050"/>
                          </a:solidFill>
                        </a:rPr>
                        <a:t>Trial of faith and a miraculous deliverance</a:t>
                      </a:r>
                      <a:r>
                        <a:rPr lang="en-GB" sz="2000" b="1" dirty="0"/>
                        <a:t> (Shadrach Meshach &amp; Abednego) </a:t>
                      </a:r>
                    </a:p>
                  </a:txBody>
                  <a:tcPr marL="83491" marR="83491"/>
                </a:tc>
                <a:extLst>
                  <a:ext uri="{0D108BD9-81ED-4DB2-BD59-A6C34878D82A}">
                    <a16:rowId xmlns:a16="http://schemas.microsoft.com/office/drawing/2014/main" xmlns="" val="2389565884"/>
                  </a:ext>
                </a:extLst>
              </a:tr>
              <a:tr h="379536">
                <a:tc>
                  <a:txBody>
                    <a:bodyPr/>
                    <a:lstStyle/>
                    <a:p>
                      <a:r>
                        <a:rPr lang="en-GB" b="1" dirty="0">
                          <a:solidFill>
                            <a:schemeClr val="accent2">
                              <a:lumMod val="75000"/>
                            </a:schemeClr>
                          </a:solidFill>
                        </a:rPr>
                        <a:t>4</a:t>
                      </a:r>
                    </a:p>
                  </a:txBody>
                  <a:tcPr marL="83491" marR="83491"/>
                </a:tc>
                <a:tc>
                  <a:txBody>
                    <a:bodyPr/>
                    <a:lstStyle/>
                    <a:p>
                      <a:r>
                        <a:rPr lang="en-GB" sz="2000" b="1" dirty="0">
                          <a:solidFill>
                            <a:srgbClr val="FF0000"/>
                          </a:solidFill>
                        </a:rPr>
                        <a:t>An omen interpreted and a king challenged and chastised </a:t>
                      </a:r>
                      <a:r>
                        <a:rPr lang="en-GB" sz="2000" b="1" dirty="0"/>
                        <a:t>(Nebuchadnezzar)</a:t>
                      </a:r>
                    </a:p>
                  </a:txBody>
                  <a:tcPr marL="83491" marR="83491"/>
                </a:tc>
                <a:extLst>
                  <a:ext uri="{0D108BD9-81ED-4DB2-BD59-A6C34878D82A}">
                    <a16:rowId xmlns:a16="http://schemas.microsoft.com/office/drawing/2014/main" xmlns="" val="1393787633"/>
                  </a:ext>
                </a:extLst>
              </a:tr>
              <a:tr h="379536">
                <a:tc>
                  <a:txBody>
                    <a:bodyPr/>
                    <a:lstStyle/>
                    <a:p>
                      <a:r>
                        <a:rPr lang="en-GB" b="1" dirty="0">
                          <a:solidFill>
                            <a:schemeClr val="accent2">
                              <a:lumMod val="75000"/>
                            </a:schemeClr>
                          </a:solidFill>
                        </a:rPr>
                        <a:t>5</a:t>
                      </a:r>
                    </a:p>
                  </a:txBody>
                  <a:tcPr marL="83491" marR="8349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rgbClr val="FF0000"/>
                          </a:solidFill>
                        </a:rPr>
                        <a:t>An omen interpreted and a king challenged and deposed </a:t>
                      </a:r>
                      <a:r>
                        <a:rPr lang="en-GB" sz="2000" b="1" dirty="0"/>
                        <a:t>(Belshazzar)</a:t>
                      </a:r>
                    </a:p>
                  </a:txBody>
                  <a:tcPr marL="83491" marR="83491"/>
                </a:tc>
                <a:extLst>
                  <a:ext uri="{0D108BD9-81ED-4DB2-BD59-A6C34878D82A}">
                    <a16:rowId xmlns:a16="http://schemas.microsoft.com/office/drawing/2014/main" xmlns="" val="192459177"/>
                  </a:ext>
                </a:extLst>
              </a:tr>
              <a:tr h="379536">
                <a:tc>
                  <a:txBody>
                    <a:bodyPr/>
                    <a:lstStyle/>
                    <a:p>
                      <a:r>
                        <a:rPr lang="en-GB" b="1" dirty="0">
                          <a:solidFill>
                            <a:schemeClr val="accent2">
                              <a:lumMod val="75000"/>
                            </a:schemeClr>
                          </a:solidFill>
                        </a:rPr>
                        <a:t>6</a:t>
                      </a:r>
                    </a:p>
                  </a:txBody>
                  <a:tcPr marL="83491" marR="83491"/>
                </a:tc>
                <a:tc>
                  <a:txBody>
                    <a:bodyPr/>
                    <a:lstStyle/>
                    <a:p>
                      <a:r>
                        <a:rPr lang="en-GB" sz="2000" b="1" dirty="0">
                          <a:solidFill>
                            <a:srgbClr val="00B050"/>
                          </a:solidFill>
                        </a:rPr>
                        <a:t>Trial of faith and a miraculous deliverance </a:t>
                      </a:r>
                      <a:r>
                        <a:rPr lang="en-GB" sz="2000" b="1" dirty="0">
                          <a:solidFill>
                            <a:schemeClr val="tx1"/>
                          </a:solidFill>
                        </a:rPr>
                        <a:t>(Daniel in the Lions Den)</a:t>
                      </a:r>
                    </a:p>
                  </a:txBody>
                  <a:tcPr marL="83491" marR="83491"/>
                </a:tc>
                <a:extLst>
                  <a:ext uri="{0D108BD9-81ED-4DB2-BD59-A6C34878D82A}">
                    <a16:rowId xmlns:a16="http://schemas.microsoft.com/office/drawing/2014/main" xmlns="" val="3566637627"/>
                  </a:ext>
                </a:extLst>
              </a:tr>
              <a:tr h="379536">
                <a:tc>
                  <a:txBody>
                    <a:bodyPr/>
                    <a:lstStyle/>
                    <a:p>
                      <a:r>
                        <a:rPr lang="en-GB" b="1" dirty="0">
                          <a:solidFill>
                            <a:schemeClr val="accent2">
                              <a:lumMod val="75000"/>
                            </a:schemeClr>
                          </a:solidFill>
                        </a:rPr>
                        <a:t>7</a:t>
                      </a:r>
                    </a:p>
                  </a:txBody>
                  <a:tcPr marL="83491" marR="83491"/>
                </a:tc>
                <a:tc>
                  <a:txBody>
                    <a:bodyPr/>
                    <a:lstStyle/>
                    <a:p>
                      <a:r>
                        <a:rPr lang="en-GB" sz="2000" b="1" dirty="0">
                          <a:solidFill>
                            <a:srgbClr val="0070C0"/>
                          </a:solidFill>
                        </a:rPr>
                        <a:t>A vision of 4 empires </a:t>
                      </a:r>
                      <a:r>
                        <a:rPr lang="en-GB" sz="2000" b="1" dirty="0"/>
                        <a:t>(Daniel’s dream &amp; visions of his head)</a:t>
                      </a:r>
                    </a:p>
                  </a:txBody>
                  <a:tcPr marL="83491" marR="83491"/>
                </a:tc>
                <a:extLst>
                  <a:ext uri="{0D108BD9-81ED-4DB2-BD59-A6C34878D82A}">
                    <a16:rowId xmlns:a16="http://schemas.microsoft.com/office/drawing/2014/main" xmlns="" val="1190279269"/>
                  </a:ext>
                </a:extLst>
              </a:tr>
              <a:tr h="350341">
                <a:tc>
                  <a:txBody>
                    <a:bodyPr/>
                    <a:lstStyle/>
                    <a:p>
                      <a:r>
                        <a:rPr lang="en-GB" b="1" dirty="0">
                          <a:solidFill>
                            <a:schemeClr val="accent2">
                              <a:lumMod val="75000"/>
                            </a:schemeClr>
                          </a:solidFill>
                        </a:rPr>
                        <a:t>8</a:t>
                      </a:r>
                    </a:p>
                  </a:txBody>
                  <a:tcPr marL="83491" marR="83491"/>
                </a:tc>
                <a:tc>
                  <a:txBody>
                    <a:bodyPr/>
                    <a:lstStyle/>
                    <a:p>
                      <a:endParaRPr lang="en-GB" dirty="0"/>
                    </a:p>
                  </a:txBody>
                  <a:tcPr marL="83491" marR="83491"/>
                </a:tc>
                <a:extLst>
                  <a:ext uri="{0D108BD9-81ED-4DB2-BD59-A6C34878D82A}">
                    <a16:rowId xmlns:a16="http://schemas.microsoft.com/office/drawing/2014/main" xmlns="" val="2307589095"/>
                  </a:ext>
                </a:extLst>
              </a:tr>
              <a:tr h="350341">
                <a:tc>
                  <a:txBody>
                    <a:bodyPr/>
                    <a:lstStyle/>
                    <a:p>
                      <a:r>
                        <a:rPr lang="en-GB" b="1" dirty="0">
                          <a:solidFill>
                            <a:schemeClr val="accent2">
                              <a:lumMod val="75000"/>
                            </a:schemeClr>
                          </a:solidFill>
                        </a:rPr>
                        <a:t>9</a:t>
                      </a:r>
                    </a:p>
                  </a:txBody>
                  <a:tcPr marL="83491" marR="83491"/>
                </a:tc>
                <a:tc>
                  <a:txBody>
                    <a:bodyPr/>
                    <a:lstStyle/>
                    <a:p>
                      <a:endParaRPr lang="en-GB" dirty="0"/>
                    </a:p>
                  </a:txBody>
                  <a:tcPr marL="83491" marR="83491"/>
                </a:tc>
                <a:extLst>
                  <a:ext uri="{0D108BD9-81ED-4DB2-BD59-A6C34878D82A}">
                    <a16:rowId xmlns:a16="http://schemas.microsoft.com/office/drawing/2014/main" xmlns="" val="1917305783"/>
                  </a:ext>
                </a:extLst>
              </a:tr>
              <a:tr h="350341">
                <a:tc>
                  <a:txBody>
                    <a:bodyPr/>
                    <a:lstStyle/>
                    <a:p>
                      <a:r>
                        <a:rPr lang="en-GB" b="1" dirty="0">
                          <a:solidFill>
                            <a:schemeClr val="accent2">
                              <a:lumMod val="75000"/>
                            </a:schemeClr>
                          </a:solidFill>
                        </a:rPr>
                        <a:t>10</a:t>
                      </a:r>
                    </a:p>
                  </a:txBody>
                  <a:tcPr marL="83491" marR="83491"/>
                </a:tc>
                <a:tc>
                  <a:txBody>
                    <a:bodyPr/>
                    <a:lstStyle/>
                    <a:p>
                      <a:endParaRPr lang="en-GB" dirty="0"/>
                    </a:p>
                  </a:txBody>
                  <a:tcPr marL="83491" marR="83491"/>
                </a:tc>
                <a:extLst>
                  <a:ext uri="{0D108BD9-81ED-4DB2-BD59-A6C34878D82A}">
                    <a16:rowId xmlns:a16="http://schemas.microsoft.com/office/drawing/2014/main" xmlns="" val="1289485093"/>
                  </a:ext>
                </a:extLst>
              </a:tr>
              <a:tr h="350341">
                <a:tc>
                  <a:txBody>
                    <a:bodyPr/>
                    <a:lstStyle/>
                    <a:p>
                      <a:r>
                        <a:rPr lang="en-GB" b="1" dirty="0">
                          <a:solidFill>
                            <a:schemeClr val="accent2">
                              <a:lumMod val="75000"/>
                            </a:schemeClr>
                          </a:solidFill>
                        </a:rPr>
                        <a:t>11</a:t>
                      </a:r>
                    </a:p>
                  </a:txBody>
                  <a:tcPr marL="83491" marR="83491"/>
                </a:tc>
                <a:tc>
                  <a:txBody>
                    <a:bodyPr/>
                    <a:lstStyle/>
                    <a:p>
                      <a:endParaRPr lang="en-GB" dirty="0"/>
                    </a:p>
                  </a:txBody>
                  <a:tcPr marL="83491" marR="83491"/>
                </a:tc>
                <a:extLst>
                  <a:ext uri="{0D108BD9-81ED-4DB2-BD59-A6C34878D82A}">
                    <a16:rowId xmlns:a16="http://schemas.microsoft.com/office/drawing/2014/main" xmlns="" val="3578882968"/>
                  </a:ext>
                </a:extLst>
              </a:tr>
              <a:tr h="350341">
                <a:tc>
                  <a:txBody>
                    <a:bodyPr/>
                    <a:lstStyle/>
                    <a:p>
                      <a:r>
                        <a:rPr lang="en-GB" b="1" dirty="0">
                          <a:solidFill>
                            <a:schemeClr val="accent2">
                              <a:lumMod val="75000"/>
                            </a:schemeClr>
                          </a:solidFill>
                        </a:rPr>
                        <a:t>12</a:t>
                      </a:r>
                    </a:p>
                  </a:txBody>
                  <a:tcPr marL="83491" marR="83491"/>
                </a:tc>
                <a:tc>
                  <a:txBody>
                    <a:bodyPr/>
                    <a:lstStyle/>
                    <a:p>
                      <a:endParaRPr lang="en-GB" dirty="0"/>
                    </a:p>
                  </a:txBody>
                  <a:tcPr marL="83491" marR="83491"/>
                </a:tc>
                <a:extLst>
                  <a:ext uri="{0D108BD9-81ED-4DB2-BD59-A6C34878D82A}">
                    <a16:rowId xmlns:a16="http://schemas.microsoft.com/office/drawing/2014/main" xmlns="" val="2761992966"/>
                  </a:ext>
                </a:extLst>
              </a:tr>
            </a:tbl>
          </a:graphicData>
        </a:graphic>
      </p:graphicFrame>
    </p:spTree>
    <p:extLst>
      <p:ext uri="{BB962C8B-B14F-4D97-AF65-F5344CB8AC3E}">
        <p14:creationId xmlns:p14="http://schemas.microsoft.com/office/powerpoint/2010/main" xmlns="" val="3714077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4DAE9F-C046-47CE-B724-63F659FBC5B6}"/>
              </a:ext>
            </a:extLst>
          </p:cNvPr>
          <p:cNvSpPr>
            <a:spLocks noGrp="1"/>
          </p:cNvSpPr>
          <p:nvPr>
            <p:ph type="title"/>
          </p:nvPr>
        </p:nvSpPr>
        <p:spPr>
          <a:xfrm>
            <a:off x="1295401" y="771118"/>
            <a:ext cx="9601196" cy="846668"/>
          </a:xfrm>
        </p:spPr>
        <p:txBody>
          <a:bodyPr/>
          <a:lstStyle/>
          <a:p>
            <a:r>
              <a:rPr lang="en-GB" b="1" dirty="0">
                <a:solidFill>
                  <a:schemeClr val="accent3">
                    <a:lumMod val="75000"/>
                  </a:schemeClr>
                </a:solidFill>
              </a:rPr>
              <a:t>Chiastic structures in Daniel</a:t>
            </a:r>
          </a:p>
        </p:txBody>
      </p:sp>
      <p:sp>
        <p:nvSpPr>
          <p:cNvPr id="3" name="Content Placeholder 2">
            <a:extLst>
              <a:ext uri="{FF2B5EF4-FFF2-40B4-BE49-F238E27FC236}">
                <a16:creationId xmlns:a16="http://schemas.microsoft.com/office/drawing/2014/main" xmlns="" id="{A1106B70-C85B-4838-ACB1-4AA81CA63DB9}"/>
              </a:ext>
            </a:extLst>
          </p:cNvPr>
          <p:cNvSpPr>
            <a:spLocks noGrp="1"/>
          </p:cNvSpPr>
          <p:nvPr>
            <p:ph idx="1"/>
          </p:nvPr>
        </p:nvSpPr>
        <p:spPr>
          <a:xfrm>
            <a:off x="1295401" y="1617786"/>
            <a:ext cx="9601196" cy="4258082"/>
          </a:xfrm>
          <a:solidFill>
            <a:schemeClr val="bg1"/>
          </a:solidFill>
        </p:spPr>
        <p:txBody>
          <a:bodyPr>
            <a:normAutofit fontScale="92500" lnSpcReduction="10000"/>
          </a:bodyPr>
          <a:lstStyle/>
          <a:p>
            <a:r>
              <a:rPr lang="en-GB" b="1" dirty="0"/>
              <a:t>The previous slide shows a fairly clear chiastic structure</a:t>
            </a:r>
          </a:p>
          <a:p>
            <a:r>
              <a:rPr lang="en-GB" b="1" dirty="0"/>
              <a:t>The 2 x 4 empire visions of chapter 2 and 7 bracketing the trial and miraculous deliverances of chapters 3 and 6; which in turn bracket the divine judgements on 2 kings set out in chapters 4 (Neb) and 5 (Belshazzar)</a:t>
            </a:r>
          </a:p>
          <a:p>
            <a:r>
              <a:rPr lang="en-GB" b="1" dirty="0"/>
              <a:t>The next slide sets out a different - more complex chiastic structure which embraces the whole 12 chapters</a:t>
            </a:r>
          </a:p>
          <a:p>
            <a:r>
              <a:rPr lang="en-GB" b="1" dirty="0"/>
              <a:t>This proposed chiastic structure focuses on the Temple references (both furniture and the hoped for re-building) – see right hand column</a:t>
            </a:r>
          </a:p>
          <a:p>
            <a:r>
              <a:rPr lang="en-GB" b="1" dirty="0"/>
              <a:t>It also references the Hebrew and Aramaic sections – see left hand column </a:t>
            </a:r>
          </a:p>
          <a:p>
            <a:r>
              <a:rPr lang="en-GB" b="1" dirty="0"/>
              <a:t>Finally, note the use of the “62” motif ….the age of a king but also a linking motif with the 70 weeks prophecy – more on this later   </a:t>
            </a:r>
          </a:p>
        </p:txBody>
      </p:sp>
    </p:spTree>
    <p:extLst>
      <p:ext uri="{BB962C8B-B14F-4D97-AF65-F5344CB8AC3E}">
        <p14:creationId xmlns:p14="http://schemas.microsoft.com/office/powerpoint/2010/main" xmlns="" val="3292299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236C4-B3FB-4FE6-ACF6-E3AFFADACFC0}"/>
              </a:ext>
            </a:extLst>
          </p:cNvPr>
          <p:cNvSpPr>
            <a:spLocks noGrp="1"/>
          </p:cNvSpPr>
          <p:nvPr>
            <p:ph type="title"/>
          </p:nvPr>
        </p:nvSpPr>
        <p:spPr>
          <a:xfrm>
            <a:off x="872197" y="574431"/>
            <a:ext cx="10424160" cy="593450"/>
          </a:xfrm>
        </p:spPr>
        <p:txBody>
          <a:bodyPr>
            <a:normAutofit fontScale="90000"/>
          </a:bodyPr>
          <a:lstStyle/>
          <a:p>
            <a:r>
              <a:rPr lang="en-GB" b="1" dirty="0">
                <a:solidFill>
                  <a:schemeClr val="accent2">
                    <a:lumMod val="75000"/>
                  </a:schemeClr>
                </a:solidFill>
              </a:rPr>
              <a:t>Theme patterns in Daniel – Scenario 2 (</a:t>
            </a:r>
            <a:r>
              <a:rPr lang="en-GB" b="1" dirty="0" err="1">
                <a:solidFill>
                  <a:schemeClr val="accent2">
                    <a:lumMod val="75000"/>
                  </a:schemeClr>
                </a:solidFill>
              </a:rPr>
              <a:t>ch</a:t>
            </a:r>
            <a:r>
              <a:rPr lang="en-GB" b="1" dirty="0">
                <a:solidFill>
                  <a:schemeClr val="accent2">
                    <a:lumMod val="75000"/>
                  </a:schemeClr>
                </a:solidFill>
              </a:rPr>
              <a:t> 1-12)</a:t>
            </a:r>
          </a:p>
        </p:txBody>
      </p:sp>
      <p:graphicFrame>
        <p:nvGraphicFramePr>
          <p:cNvPr id="4" name="Content Placeholder 3">
            <a:extLst>
              <a:ext uri="{FF2B5EF4-FFF2-40B4-BE49-F238E27FC236}">
                <a16:creationId xmlns:a16="http://schemas.microsoft.com/office/drawing/2014/main" xmlns="" id="{E5A92387-FE8D-4048-B392-D0431CA75F12}"/>
              </a:ext>
            </a:extLst>
          </p:cNvPr>
          <p:cNvGraphicFramePr>
            <a:graphicFrameLocks noGrp="1"/>
          </p:cNvGraphicFramePr>
          <p:nvPr>
            <p:ph idx="1"/>
            <p:extLst>
              <p:ext uri="{D42A27DB-BD31-4B8C-83A1-F6EECF244321}">
                <p14:modId xmlns:p14="http://schemas.microsoft.com/office/powerpoint/2010/main" xmlns="" val="2958773887"/>
              </p:ext>
            </p:extLst>
          </p:nvPr>
        </p:nvGraphicFramePr>
        <p:xfrm>
          <a:off x="436098" y="1167881"/>
          <a:ext cx="11268222" cy="5536665"/>
        </p:xfrm>
        <a:graphic>
          <a:graphicData uri="http://schemas.openxmlformats.org/drawingml/2006/table">
            <a:tbl>
              <a:tblPr firstRow="1" bandRow="1">
                <a:tableStyleId>{5C22544A-7EE6-4342-B048-85BDC9FD1C3A}</a:tableStyleId>
              </a:tblPr>
              <a:tblGrid>
                <a:gridCol w="1111360">
                  <a:extLst>
                    <a:ext uri="{9D8B030D-6E8A-4147-A177-3AD203B41FA5}">
                      <a16:colId xmlns:a16="http://schemas.microsoft.com/office/drawing/2014/main" xmlns="" val="142827546"/>
                    </a:ext>
                  </a:extLst>
                </a:gridCol>
                <a:gridCol w="1943689">
                  <a:extLst>
                    <a:ext uri="{9D8B030D-6E8A-4147-A177-3AD203B41FA5}">
                      <a16:colId xmlns:a16="http://schemas.microsoft.com/office/drawing/2014/main" xmlns="" val="2151453628"/>
                    </a:ext>
                  </a:extLst>
                </a:gridCol>
                <a:gridCol w="6074884">
                  <a:extLst>
                    <a:ext uri="{9D8B030D-6E8A-4147-A177-3AD203B41FA5}">
                      <a16:colId xmlns:a16="http://schemas.microsoft.com/office/drawing/2014/main" xmlns="" val="3851615591"/>
                    </a:ext>
                  </a:extLst>
                </a:gridCol>
                <a:gridCol w="2138289">
                  <a:extLst>
                    <a:ext uri="{9D8B030D-6E8A-4147-A177-3AD203B41FA5}">
                      <a16:colId xmlns:a16="http://schemas.microsoft.com/office/drawing/2014/main" xmlns="" val="1979489429"/>
                    </a:ext>
                  </a:extLst>
                </a:gridCol>
              </a:tblGrid>
              <a:tr h="674969">
                <a:tc>
                  <a:txBody>
                    <a:bodyPr/>
                    <a:lstStyle/>
                    <a:p>
                      <a:r>
                        <a:rPr lang="en-GB" b="0" dirty="0"/>
                        <a:t>chap</a:t>
                      </a:r>
                    </a:p>
                  </a:txBody>
                  <a:tcPr/>
                </a:tc>
                <a:tc>
                  <a:txBody>
                    <a:bodyPr/>
                    <a:lstStyle/>
                    <a:p>
                      <a:r>
                        <a:rPr lang="en-GB" dirty="0"/>
                        <a:t>Kings in chapter (s)</a:t>
                      </a:r>
                    </a:p>
                  </a:txBody>
                  <a:tcPr/>
                </a:tc>
                <a:tc gridSpan="2">
                  <a:txBody>
                    <a:bodyPr/>
                    <a:lstStyle/>
                    <a:p>
                      <a:r>
                        <a:rPr lang="en-GB" dirty="0"/>
                        <a:t>Themes which repeat  </a:t>
                      </a:r>
                      <a:r>
                        <a:rPr lang="en-GB" dirty="0">
                          <a:highlight>
                            <a:srgbClr val="00CC00"/>
                          </a:highlight>
                        </a:rPr>
                        <a:t>A (demise), </a:t>
                      </a:r>
                      <a:r>
                        <a:rPr lang="en-GB" dirty="0">
                          <a:highlight>
                            <a:srgbClr val="0066FF"/>
                          </a:highlight>
                        </a:rPr>
                        <a:t>B (trial), </a:t>
                      </a:r>
                      <a:r>
                        <a:rPr lang="en-GB" dirty="0">
                          <a:highlight>
                            <a:srgbClr val="FF0000"/>
                          </a:highlight>
                        </a:rPr>
                        <a:t>C  (vision), </a:t>
                      </a:r>
                      <a:r>
                        <a:rPr lang="en-GB" dirty="0"/>
                        <a:t>designations</a:t>
                      </a:r>
                    </a:p>
                  </a:txBody>
                  <a:tcPr/>
                </a:tc>
                <a:tc hMerge="1">
                  <a:txBody>
                    <a:bodyPr/>
                    <a:lstStyle/>
                    <a:p>
                      <a:endParaRPr lang="en-GB"/>
                    </a:p>
                  </a:txBody>
                  <a:tcPr/>
                </a:tc>
                <a:extLst>
                  <a:ext uri="{0D108BD9-81ED-4DB2-BD59-A6C34878D82A}">
                    <a16:rowId xmlns:a16="http://schemas.microsoft.com/office/drawing/2014/main" xmlns="" val="835210397"/>
                  </a:ext>
                </a:extLst>
              </a:tr>
              <a:tr h="629745">
                <a:tc>
                  <a:txBody>
                    <a:bodyPr/>
                    <a:lstStyle/>
                    <a:p>
                      <a:r>
                        <a:rPr lang="en-GB" b="0" dirty="0">
                          <a:solidFill>
                            <a:schemeClr val="accent2">
                              <a:lumMod val="75000"/>
                            </a:schemeClr>
                          </a:solidFill>
                        </a:rPr>
                        <a:t>1</a:t>
                      </a:r>
                    </a:p>
                    <a:p>
                      <a:r>
                        <a:rPr lang="en-GB" b="1" dirty="0">
                          <a:solidFill>
                            <a:schemeClr val="tx1"/>
                          </a:solidFill>
                          <a:highlight>
                            <a:srgbClr val="FFFF00"/>
                          </a:highlight>
                        </a:rPr>
                        <a:t>Hebrew</a:t>
                      </a:r>
                    </a:p>
                  </a:txBody>
                  <a:tcPr/>
                </a:tc>
                <a:tc>
                  <a:txBody>
                    <a:bodyPr/>
                    <a:lstStyle/>
                    <a:p>
                      <a:r>
                        <a:rPr lang="en-GB" sz="1900" b="1" dirty="0"/>
                        <a:t>Nebuchadnezzar - Cyrus</a:t>
                      </a:r>
                    </a:p>
                  </a:txBody>
                  <a:tcPr/>
                </a:tc>
                <a:tc>
                  <a:txBody>
                    <a:bodyPr/>
                    <a:lstStyle/>
                    <a:p>
                      <a:pPr marL="342900" indent="-342900">
                        <a:buAutoNum type="alphaUcPeriod"/>
                      </a:pPr>
                      <a:r>
                        <a:rPr lang="en-GB" b="1" dirty="0">
                          <a:solidFill>
                            <a:srgbClr val="00B050"/>
                          </a:solidFill>
                        </a:rPr>
                        <a:t>Demise of Judah</a:t>
                      </a:r>
                    </a:p>
                    <a:p>
                      <a:pPr marL="342900" indent="-342900">
                        <a:buAutoNum type="alphaUcPeriod"/>
                      </a:pPr>
                      <a:r>
                        <a:rPr lang="en-GB" b="1" dirty="0">
                          <a:solidFill>
                            <a:srgbClr val="0070C0"/>
                          </a:solidFill>
                        </a:rPr>
                        <a:t>Trial by diet</a:t>
                      </a:r>
                    </a:p>
                  </a:txBody>
                  <a:tcPr/>
                </a:tc>
                <a:tc>
                  <a:txBody>
                    <a:bodyPr/>
                    <a:lstStyle/>
                    <a:p>
                      <a:pPr marL="0" indent="0">
                        <a:buNone/>
                      </a:pPr>
                      <a:r>
                        <a:rPr lang="en-GB" b="1" i="1" dirty="0">
                          <a:highlight>
                            <a:srgbClr val="CC6600"/>
                          </a:highlight>
                        </a:rPr>
                        <a:t>Temple</a:t>
                      </a:r>
                      <a:r>
                        <a:rPr lang="en-GB" b="1" i="1" dirty="0"/>
                        <a:t> vessels removed</a:t>
                      </a:r>
                    </a:p>
                  </a:txBody>
                  <a:tcPr/>
                </a:tc>
                <a:extLst>
                  <a:ext uri="{0D108BD9-81ED-4DB2-BD59-A6C34878D82A}">
                    <a16:rowId xmlns:a16="http://schemas.microsoft.com/office/drawing/2014/main" xmlns="" val="2971779534"/>
                  </a:ext>
                </a:extLst>
              </a:tr>
              <a:tr h="1173616">
                <a:tc>
                  <a:txBody>
                    <a:bodyPr/>
                    <a:lstStyle/>
                    <a:p>
                      <a:r>
                        <a:rPr lang="en-GB" b="1" dirty="0">
                          <a:solidFill>
                            <a:schemeClr val="accent2">
                              <a:lumMod val="75000"/>
                            </a:schemeClr>
                          </a:solidFill>
                        </a:rPr>
                        <a:t>2-5</a:t>
                      </a:r>
                    </a:p>
                    <a:p>
                      <a:r>
                        <a:rPr lang="en-GB" b="1" dirty="0">
                          <a:solidFill>
                            <a:schemeClr val="tx1"/>
                          </a:solidFill>
                          <a:highlight>
                            <a:srgbClr val="FFFF00"/>
                          </a:highlight>
                        </a:rPr>
                        <a:t>Hebrew</a:t>
                      </a:r>
                      <a:r>
                        <a:rPr lang="en-GB" dirty="0">
                          <a:solidFill>
                            <a:schemeClr val="tx1"/>
                          </a:solidFill>
                        </a:rPr>
                        <a:t> -</a:t>
                      </a:r>
                      <a:r>
                        <a:rPr lang="en-GB" b="1" dirty="0">
                          <a:solidFill>
                            <a:schemeClr val="tx1"/>
                          </a:solidFill>
                          <a:highlight>
                            <a:srgbClr val="00FFFF"/>
                          </a:highlight>
                        </a:rPr>
                        <a:t>Aramaic</a:t>
                      </a:r>
                    </a:p>
                  </a:txBody>
                  <a:tcPr/>
                </a:tc>
                <a:tc>
                  <a:txBody>
                    <a:bodyPr/>
                    <a:lstStyle/>
                    <a:p>
                      <a:r>
                        <a:rPr lang="en-GB" sz="1900" b="1" dirty="0"/>
                        <a:t>Nebuchadnezzar – Belshazzar</a:t>
                      </a:r>
                    </a:p>
                  </a:txBody>
                  <a:tcPr/>
                </a:tc>
                <a:tc>
                  <a:txBody>
                    <a:bodyPr/>
                    <a:lstStyle/>
                    <a:p>
                      <a:pPr marL="0" indent="0">
                        <a:buNone/>
                      </a:pPr>
                      <a:r>
                        <a:rPr lang="en-GB" b="1" dirty="0">
                          <a:solidFill>
                            <a:srgbClr val="FF0000"/>
                          </a:solidFill>
                        </a:rPr>
                        <a:t>C. Vision of 4 empires (</a:t>
                      </a:r>
                      <a:r>
                        <a:rPr lang="en-GB" b="1" dirty="0" err="1">
                          <a:solidFill>
                            <a:srgbClr val="FF0000"/>
                          </a:solidFill>
                        </a:rPr>
                        <a:t>ch</a:t>
                      </a:r>
                      <a:r>
                        <a:rPr lang="en-GB" b="1" dirty="0">
                          <a:solidFill>
                            <a:srgbClr val="FF0000"/>
                          </a:solidFill>
                        </a:rPr>
                        <a:t> 2) Nebuchadnezzar’s dream</a:t>
                      </a:r>
                    </a:p>
                    <a:p>
                      <a:pPr marL="0" indent="0">
                        <a:buNone/>
                      </a:pPr>
                      <a:r>
                        <a:rPr lang="en-GB" b="1" dirty="0">
                          <a:solidFill>
                            <a:srgbClr val="0070C0"/>
                          </a:solidFill>
                        </a:rPr>
                        <a:t>B. Trial by fire (</a:t>
                      </a:r>
                      <a:r>
                        <a:rPr lang="en-GB" b="1" dirty="0" err="1">
                          <a:solidFill>
                            <a:srgbClr val="0070C0"/>
                          </a:solidFill>
                        </a:rPr>
                        <a:t>ch</a:t>
                      </a:r>
                      <a:r>
                        <a:rPr lang="en-GB" b="1" dirty="0">
                          <a:solidFill>
                            <a:srgbClr val="0070C0"/>
                          </a:solidFill>
                        </a:rPr>
                        <a:t> 3) S, M, &amp; A)</a:t>
                      </a:r>
                    </a:p>
                    <a:p>
                      <a:pPr marL="0" indent="0">
                        <a:buNone/>
                      </a:pPr>
                      <a:r>
                        <a:rPr lang="en-GB" b="1" dirty="0">
                          <a:solidFill>
                            <a:srgbClr val="00B050"/>
                          </a:solidFill>
                        </a:rPr>
                        <a:t>A. Demise of Babylon (</a:t>
                      </a:r>
                      <a:r>
                        <a:rPr lang="en-GB" b="1" dirty="0" err="1">
                          <a:solidFill>
                            <a:srgbClr val="00B050"/>
                          </a:solidFill>
                        </a:rPr>
                        <a:t>ch</a:t>
                      </a:r>
                      <a:r>
                        <a:rPr lang="en-GB" b="1" dirty="0">
                          <a:solidFill>
                            <a:srgbClr val="00B050"/>
                          </a:solidFill>
                        </a:rPr>
                        <a:t> 4/5)                             </a:t>
                      </a:r>
                      <a:r>
                        <a:rPr lang="en-GB" sz="2000" b="1" dirty="0"/>
                        <a:t>(62 years)</a:t>
                      </a:r>
                    </a:p>
                  </a:txBody>
                  <a:tcPr/>
                </a:tc>
                <a:tc>
                  <a:txBody>
                    <a:bodyPr/>
                    <a:lstStyle/>
                    <a:p>
                      <a:pPr marL="0" indent="0">
                        <a:buNone/>
                      </a:pPr>
                      <a:endParaRPr lang="en-GB" b="1" i="1" dirty="0"/>
                    </a:p>
                    <a:p>
                      <a:pPr marL="0" indent="0">
                        <a:buNone/>
                      </a:pPr>
                      <a:r>
                        <a:rPr lang="en-GB" b="1" i="1" dirty="0">
                          <a:highlight>
                            <a:srgbClr val="CC6600"/>
                          </a:highlight>
                        </a:rPr>
                        <a:t>Temple</a:t>
                      </a:r>
                      <a:r>
                        <a:rPr lang="en-GB" b="1" i="1" dirty="0"/>
                        <a:t> burned</a:t>
                      </a:r>
                    </a:p>
                    <a:p>
                      <a:pPr marL="0" indent="0">
                        <a:buNone/>
                      </a:pPr>
                      <a:r>
                        <a:rPr lang="en-GB" b="1" i="1" dirty="0"/>
                        <a:t>Vessels defiled</a:t>
                      </a:r>
                    </a:p>
                  </a:txBody>
                  <a:tcPr/>
                </a:tc>
                <a:extLst>
                  <a:ext uri="{0D108BD9-81ED-4DB2-BD59-A6C34878D82A}">
                    <a16:rowId xmlns:a16="http://schemas.microsoft.com/office/drawing/2014/main" xmlns="" val="1092742229"/>
                  </a:ext>
                </a:extLst>
              </a:tr>
              <a:tr h="618716">
                <a:tc>
                  <a:txBody>
                    <a:bodyPr/>
                    <a:lstStyle/>
                    <a:p>
                      <a:r>
                        <a:rPr lang="en-GB" b="1" dirty="0">
                          <a:solidFill>
                            <a:schemeClr val="accent2">
                              <a:lumMod val="75000"/>
                            </a:schemeClr>
                          </a:solidFill>
                        </a:rPr>
                        <a:t>6 </a:t>
                      </a:r>
                    </a:p>
                    <a:p>
                      <a:r>
                        <a:rPr lang="en-GB" b="1" dirty="0">
                          <a:solidFill>
                            <a:schemeClr val="tx1"/>
                          </a:solidFill>
                          <a:highlight>
                            <a:srgbClr val="00FFFF"/>
                          </a:highlight>
                        </a:rPr>
                        <a:t>Aramaic</a:t>
                      </a:r>
                    </a:p>
                  </a:txBody>
                  <a:tcPr>
                    <a:solidFill>
                      <a:schemeClr val="bg1"/>
                    </a:solidFill>
                  </a:tcPr>
                </a:tc>
                <a:tc>
                  <a:txBody>
                    <a:bodyPr/>
                    <a:lstStyle/>
                    <a:p>
                      <a:r>
                        <a:rPr lang="en-GB" sz="1900" b="1" dirty="0"/>
                        <a:t>Darius- Cyrus</a:t>
                      </a:r>
                    </a:p>
                  </a:txBody>
                  <a:tcPr>
                    <a:solidFill>
                      <a:schemeClr val="bg1"/>
                    </a:solidFill>
                  </a:tcPr>
                </a:tc>
                <a:tc>
                  <a:txBody>
                    <a:bodyPr/>
                    <a:lstStyle/>
                    <a:p>
                      <a:r>
                        <a:rPr lang="en-GB" b="1" dirty="0">
                          <a:solidFill>
                            <a:srgbClr val="0070C0"/>
                          </a:solidFill>
                        </a:rPr>
                        <a:t>B. Trial of Daniel in Persia (Lion’s den)                        </a:t>
                      </a:r>
                      <a:r>
                        <a:rPr lang="en-GB" dirty="0"/>
                        <a:t>                                                                                        </a:t>
                      </a:r>
                    </a:p>
                  </a:txBody>
                  <a:tcPr>
                    <a:solidFill>
                      <a:schemeClr val="bg1"/>
                    </a:solidFill>
                  </a:tcPr>
                </a:tc>
                <a:tc>
                  <a:txBody>
                    <a:bodyPr/>
                    <a:lstStyle/>
                    <a:p>
                      <a:r>
                        <a:rPr lang="en-GB" b="1" i="1" dirty="0">
                          <a:highlight>
                            <a:srgbClr val="CC6600"/>
                          </a:highlight>
                        </a:rPr>
                        <a:t>Temple </a:t>
                      </a:r>
                      <a:r>
                        <a:rPr lang="en-GB" b="1" i="1" dirty="0"/>
                        <a:t>fortunes restored?</a:t>
                      </a:r>
                    </a:p>
                  </a:txBody>
                  <a:tcPr>
                    <a:solidFill>
                      <a:schemeClr val="bg1"/>
                    </a:solidFill>
                  </a:tcPr>
                </a:tc>
                <a:extLst>
                  <a:ext uri="{0D108BD9-81ED-4DB2-BD59-A6C34878D82A}">
                    <a16:rowId xmlns:a16="http://schemas.microsoft.com/office/drawing/2014/main" xmlns="" val="2389565884"/>
                  </a:ext>
                </a:extLst>
              </a:tr>
              <a:tr h="1173616">
                <a:tc>
                  <a:txBody>
                    <a:bodyPr/>
                    <a:lstStyle/>
                    <a:p>
                      <a:r>
                        <a:rPr lang="en-GB" b="1" dirty="0">
                          <a:solidFill>
                            <a:schemeClr val="accent2">
                              <a:lumMod val="75000"/>
                            </a:schemeClr>
                          </a:solidFill>
                        </a:rPr>
                        <a:t>7-9</a:t>
                      </a:r>
                    </a:p>
                    <a:p>
                      <a:r>
                        <a:rPr lang="en-GB" b="1" dirty="0">
                          <a:solidFill>
                            <a:schemeClr val="tx1"/>
                          </a:solidFill>
                          <a:highlight>
                            <a:srgbClr val="00FFFF"/>
                          </a:highlight>
                        </a:rPr>
                        <a:t>Aramaic</a:t>
                      </a:r>
                      <a:r>
                        <a:rPr lang="en-GB" dirty="0">
                          <a:solidFill>
                            <a:schemeClr val="tx1"/>
                          </a:solidFill>
                        </a:rPr>
                        <a:t> -</a:t>
                      </a:r>
                      <a:r>
                        <a:rPr lang="en-GB" b="1" dirty="0">
                          <a:solidFill>
                            <a:schemeClr val="tx1"/>
                          </a:solidFill>
                          <a:highlight>
                            <a:srgbClr val="FFFF00"/>
                          </a:highlight>
                        </a:rPr>
                        <a:t>Hebrew</a:t>
                      </a:r>
                    </a:p>
                    <a:p>
                      <a:endParaRPr lang="en-GB" dirty="0"/>
                    </a:p>
                  </a:txBody>
                  <a:tcPr/>
                </a:tc>
                <a:tc>
                  <a:txBody>
                    <a:bodyPr/>
                    <a:lstStyle/>
                    <a:p>
                      <a:r>
                        <a:rPr lang="en-GB" sz="1900" b="1" dirty="0"/>
                        <a:t>Belshazzar - Darius</a:t>
                      </a:r>
                    </a:p>
                  </a:txBody>
                  <a:tcPr/>
                </a:tc>
                <a:tc>
                  <a:txBody>
                    <a:bodyPr/>
                    <a:lstStyle/>
                    <a:p>
                      <a:r>
                        <a:rPr lang="en-GB" b="1" dirty="0">
                          <a:solidFill>
                            <a:srgbClr val="FF0000"/>
                          </a:solidFill>
                        </a:rPr>
                        <a:t>C. Vision of 4 empires (ch 7) wild beasts                       </a:t>
                      </a:r>
                      <a:endParaRPr lang="en-GB" dirty="0"/>
                    </a:p>
                    <a:p>
                      <a:pPr marL="342900" indent="-342900">
                        <a:buAutoNum type="alphaUcPeriod"/>
                      </a:pPr>
                      <a:r>
                        <a:rPr lang="en-GB" b="1" dirty="0">
                          <a:solidFill>
                            <a:srgbClr val="00B050"/>
                          </a:solidFill>
                        </a:rPr>
                        <a:t>Demise of Persia rise of Greece (ch 8) beasts        </a:t>
                      </a:r>
                      <a:endParaRPr lang="en-GB" dirty="0"/>
                    </a:p>
                    <a:p>
                      <a:pPr marL="342900" indent="-342900">
                        <a:buAutoNum type="alphaUcPeriod"/>
                      </a:pPr>
                      <a:r>
                        <a:rPr lang="en-GB" b="1" dirty="0">
                          <a:solidFill>
                            <a:srgbClr val="0070C0"/>
                          </a:solidFill>
                        </a:rPr>
                        <a:t>Trial of God’s people in the land (ch 9) 70x7 </a:t>
                      </a:r>
                      <a:r>
                        <a:rPr lang="en-GB" sz="2000" b="1" dirty="0"/>
                        <a:t>(62 weeks)</a:t>
                      </a:r>
                    </a:p>
                  </a:txBody>
                  <a:tcPr/>
                </a:tc>
                <a:tc>
                  <a:txBody>
                    <a:bodyPr/>
                    <a:lstStyle/>
                    <a:p>
                      <a:pPr marL="0" indent="0">
                        <a:buNone/>
                      </a:pPr>
                      <a:endParaRPr lang="en-GB" b="1" i="1" dirty="0"/>
                    </a:p>
                    <a:p>
                      <a:pPr marL="0" indent="0">
                        <a:buNone/>
                      </a:pPr>
                      <a:endParaRPr lang="en-GB" b="1" i="1" dirty="0"/>
                    </a:p>
                    <a:p>
                      <a:pPr marL="0" indent="0">
                        <a:buNone/>
                      </a:pPr>
                      <a:r>
                        <a:rPr lang="en-GB" b="1" i="1" dirty="0">
                          <a:highlight>
                            <a:srgbClr val="CC6600"/>
                          </a:highlight>
                        </a:rPr>
                        <a:t>Temple</a:t>
                      </a:r>
                      <a:r>
                        <a:rPr lang="en-GB" b="1" i="1" dirty="0"/>
                        <a:t> desecrated</a:t>
                      </a:r>
                    </a:p>
                  </a:txBody>
                  <a:tcPr/>
                </a:tc>
                <a:extLst>
                  <a:ext uri="{0D108BD9-81ED-4DB2-BD59-A6C34878D82A}">
                    <a16:rowId xmlns:a16="http://schemas.microsoft.com/office/drawing/2014/main" xmlns="" val="1393787633"/>
                  </a:ext>
                </a:extLst>
              </a:tr>
              <a:tr h="1116367">
                <a:tc>
                  <a:txBody>
                    <a:bodyPr/>
                    <a:lstStyle/>
                    <a:p>
                      <a:r>
                        <a:rPr lang="en-GB" b="1" dirty="0">
                          <a:solidFill>
                            <a:schemeClr val="accent2">
                              <a:lumMod val="75000"/>
                            </a:schemeClr>
                          </a:solidFill>
                        </a:rPr>
                        <a:t>10-12</a:t>
                      </a:r>
                    </a:p>
                    <a:p>
                      <a:r>
                        <a:rPr lang="en-GB" b="1" dirty="0">
                          <a:solidFill>
                            <a:schemeClr val="tx1"/>
                          </a:solidFill>
                          <a:highlight>
                            <a:srgbClr val="FFFF00"/>
                          </a:highlight>
                        </a:rPr>
                        <a:t>Hebrew</a:t>
                      </a:r>
                      <a:endParaRPr lang="en-GB" dirty="0">
                        <a:solidFill>
                          <a:schemeClr val="tx1"/>
                        </a:solidFill>
                        <a:highlight>
                          <a:srgbClr val="FFFF00"/>
                        </a:highlight>
                      </a:endParaRPr>
                    </a:p>
                  </a:txBody>
                  <a:tcPr/>
                </a:tc>
                <a:tc>
                  <a:txBody>
                    <a:bodyPr/>
                    <a:lstStyle/>
                    <a:p>
                      <a:r>
                        <a:rPr lang="en-GB" sz="1900" b="1" dirty="0"/>
                        <a:t>Cyrus - Darius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FF0000"/>
                          </a:solidFill>
                        </a:rPr>
                        <a:t>C. 21 year delay explained to Daniel (ch 10)</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lang="en-GB" b="1" dirty="0">
                          <a:solidFill>
                            <a:srgbClr val="00B050"/>
                          </a:solidFill>
                        </a:rPr>
                        <a:t>Demise of King of the North in Israel (ch 11)</a:t>
                      </a:r>
                    </a:p>
                    <a:p>
                      <a:pPr marL="342900" marR="0" lvl="0" indent="-342900" algn="l" defTabSz="914400" rtl="0" eaLnBrk="1" fontAlgn="auto" latinLnBrk="0" hangingPunct="1">
                        <a:lnSpc>
                          <a:spcPct val="100000"/>
                        </a:lnSpc>
                        <a:spcBef>
                          <a:spcPts val="0"/>
                        </a:spcBef>
                        <a:spcAft>
                          <a:spcPts val="0"/>
                        </a:spcAft>
                        <a:buClrTx/>
                        <a:buSzTx/>
                        <a:buFontTx/>
                        <a:buAutoNum type="alphaUcPeriod"/>
                        <a:tabLst/>
                        <a:defRPr/>
                      </a:pPr>
                      <a:r>
                        <a:rPr lang="en-GB" b="1" dirty="0">
                          <a:solidFill>
                            <a:srgbClr val="0070C0"/>
                          </a:solidFill>
                        </a:rPr>
                        <a:t>Trial of God’s people [&amp; conclusion of all matters] (ch12)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True </a:t>
                      </a:r>
                      <a:r>
                        <a:rPr lang="en-GB" b="1" i="1" dirty="0">
                          <a:highlight>
                            <a:srgbClr val="CC6600"/>
                          </a:highlight>
                        </a:rPr>
                        <a:t>Temple</a:t>
                      </a:r>
                      <a:r>
                        <a:rPr lang="en-GB" b="1" i="1" dirty="0"/>
                        <a:t> revealed = resurrected saints</a:t>
                      </a:r>
                    </a:p>
                  </a:txBody>
                  <a:tcPr/>
                </a:tc>
                <a:extLst>
                  <a:ext uri="{0D108BD9-81ED-4DB2-BD59-A6C34878D82A}">
                    <a16:rowId xmlns:a16="http://schemas.microsoft.com/office/drawing/2014/main" xmlns="" val="192459177"/>
                  </a:ext>
                </a:extLst>
              </a:tr>
            </a:tbl>
          </a:graphicData>
        </a:graphic>
      </p:graphicFrame>
      <p:cxnSp>
        <p:nvCxnSpPr>
          <p:cNvPr id="5" name="Straight Arrow Connector 4">
            <a:extLst>
              <a:ext uri="{FF2B5EF4-FFF2-40B4-BE49-F238E27FC236}">
                <a16:creationId xmlns:a16="http://schemas.microsoft.com/office/drawing/2014/main" xmlns="" id="{9A1F68B5-C750-41A5-A2DA-0C27CFDE5ACD}"/>
              </a:ext>
            </a:extLst>
          </p:cNvPr>
          <p:cNvCxnSpPr/>
          <p:nvPr/>
        </p:nvCxnSpPr>
        <p:spPr>
          <a:xfrm>
            <a:off x="8848579" y="3429000"/>
            <a:ext cx="0" cy="1519311"/>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30491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FF115B-08CB-4A81-BD1B-69B26EE8F1EA}"/>
              </a:ext>
            </a:extLst>
          </p:cNvPr>
          <p:cNvSpPr>
            <a:spLocks noGrp="1"/>
          </p:cNvSpPr>
          <p:nvPr>
            <p:ph type="title"/>
          </p:nvPr>
        </p:nvSpPr>
        <p:spPr>
          <a:xfrm>
            <a:off x="970671" y="982133"/>
            <a:ext cx="9925927" cy="917006"/>
          </a:xfrm>
        </p:spPr>
        <p:txBody>
          <a:bodyPr>
            <a:normAutofit fontScale="90000"/>
          </a:bodyPr>
          <a:lstStyle/>
          <a:p>
            <a:r>
              <a:rPr lang="en-GB" b="1" dirty="0">
                <a:solidFill>
                  <a:schemeClr val="accent2">
                    <a:lumMod val="75000"/>
                  </a:schemeClr>
                </a:solidFill>
              </a:rPr>
              <a:t>What do we know about the book of Daniel?</a:t>
            </a:r>
          </a:p>
        </p:txBody>
      </p:sp>
      <p:sp>
        <p:nvSpPr>
          <p:cNvPr id="3" name="Content Placeholder 2">
            <a:extLst>
              <a:ext uri="{FF2B5EF4-FFF2-40B4-BE49-F238E27FC236}">
                <a16:creationId xmlns:a16="http://schemas.microsoft.com/office/drawing/2014/main" xmlns="" id="{FB7121CD-5E25-4A20-B9AD-D0FA4181B839}"/>
              </a:ext>
            </a:extLst>
          </p:cNvPr>
          <p:cNvSpPr>
            <a:spLocks noGrp="1"/>
          </p:cNvSpPr>
          <p:nvPr>
            <p:ph sz="half" idx="1"/>
          </p:nvPr>
        </p:nvSpPr>
        <p:spPr/>
        <p:txBody>
          <a:bodyPr/>
          <a:lstStyle/>
          <a:p>
            <a:r>
              <a:rPr lang="en-GB" b="1" dirty="0">
                <a:solidFill>
                  <a:srgbClr val="00B050"/>
                </a:solidFill>
              </a:rPr>
              <a:t>Daniel is structured into 2 parts</a:t>
            </a:r>
          </a:p>
          <a:p>
            <a:endParaRPr lang="en-GB" dirty="0"/>
          </a:p>
          <a:p>
            <a:pPr marL="457200" lvl="1" indent="0">
              <a:buNone/>
            </a:pPr>
            <a:endParaRPr lang="en-GB" dirty="0"/>
          </a:p>
          <a:p>
            <a:pPr lvl="1"/>
            <a:endParaRPr lang="en-GB" dirty="0"/>
          </a:p>
        </p:txBody>
      </p:sp>
      <p:sp>
        <p:nvSpPr>
          <p:cNvPr id="7" name="Content Placeholder 6">
            <a:extLst>
              <a:ext uri="{FF2B5EF4-FFF2-40B4-BE49-F238E27FC236}">
                <a16:creationId xmlns:a16="http://schemas.microsoft.com/office/drawing/2014/main" xmlns="" id="{6947FA7B-4DC8-426C-A491-142CE22133E2}"/>
              </a:ext>
            </a:extLst>
          </p:cNvPr>
          <p:cNvSpPr>
            <a:spLocks noGrp="1"/>
          </p:cNvSpPr>
          <p:nvPr>
            <p:ph sz="half" idx="2"/>
          </p:nvPr>
        </p:nvSpPr>
        <p:spPr/>
        <p:txBody>
          <a:bodyPr/>
          <a:lstStyle/>
          <a:p>
            <a:r>
              <a:rPr lang="en-GB" b="1" dirty="0">
                <a:solidFill>
                  <a:srgbClr val="00B050"/>
                </a:solidFill>
              </a:rPr>
              <a:t>Daniel is divided by language </a:t>
            </a:r>
          </a:p>
          <a:p>
            <a:endParaRPr lang="en-GB" dirty="0"/>
          </a:p>
        </p:txBody>
      </p:sp>
      <p:graphicFrame>
        <p:nvGraphicFramePr>
          <p:cNvPr id="4" name="Table 3">
            <a:extLst>
              <a:ext uri="{FF2B5EF4-FFF2-40B4-BE49-F238E27FC236}">
                <a16:creationId xmlns:a16="http://schemas.microsoft.com/office/drawing/2014/main" xmlns="" id="{CCEDB7FE-D4AF-4DF1-8FD9-B506EECB26D2}"/>
              </a:ext>
            </a:extLst>
          </p:cNvPr>
          <p:cNvGraphicFramePr>
            <a:graphicFrameLocks noGrp="1"/>
          </p:cNvGraphicFramePr>
          <p:nvPr>
            <p:extLst>
              <p:ext uri="{D42A27DB-BD31-4B8C-83A1-F6EECF244321}">
                <p14:modId xmlns:p14="http://schemas.microsoft.com/office/powerpoint/2010/main" xmlns="" val="3842259877"/>
              </p:ext>
            </p:extLst>
          </p:nvPr>
        </p:nvGraphicFramePr>
        <p:xfrm>
          <a:off x="6866441" y="3177890"/>
          <a:ext cx="2897944" cy="1751431"/>
        </p:xfrm>
        <a:graphic>
          <a:graphicData uri="http://schemas.openxmlformats.org/drawingml/2006/table">
            <a:tbl>
              <a:tblPr firstRow="1" bandRow="1">
                <a:tableStyleId>{5C22544A-7EE6-4342-B048-85BDC9FD1C3A}</a:tableStyleId>
              </a:tblPr>
              <a:tblGrid>
                <a:gridCol w="1392701">
                  <a:extLst>
                    <a:ext uri="{9D8B030D-6E8A-4147-A177-3AD203B41FA5}">
                      <a16:colId xmlns:a16="http://schemas.microsoft.com/office/drawing/2014/main" xmlns="" val="120588675"/>
                    </a:ext>
                  </a:extLst>
                </a:gridCol>
                <a:gridCol w="1505243">
                  <a:extLst>
                    <a:ext uri="{9D8B030D-6E8A-4147-A177-3AD203B41FA5}">
                      <a16:colId xmlns:a16="http://schemas.microsoft.com/office/drawing/2014/main" xmlns="" val="1247335610"/>
                    </a:ext>
                  </a:extLst>
                </a:gridCol>
              </a:tblGrid>
              <a:tr h="395926">
                <a:tc>
                  <a:txBody>
                    <a:bodyPr/>
                    <a:lstStyle/>
                    <a:p>
                      <a:r>
                        <a:rPr lang="en-GB" dirty="0"/>
                        <a:t>Chapter</a:t>
                      </a:r>
                    </a:p>
                  </a:txBody>
                  <a:tcPr/>
                </a:tc>
                <a:tc>
                  <a:txBody>
                    <a:bodyPr/>
                    <a:lstStyle/>
                    <a:p>
                      <a:r>
                        <a:rPr lang="en-GB" dirty="0"/>
                        <a:t>Language</a:t>
                      </a:r>
                    </a:p>
                  </a:txBody>
                  <a:tcPr/>
                </a:tc>
                <a:extLst>
                  <a:ext uri="{0D108BD9-81ED-4DB2-BD59-A6C34878D82A}">
                    <a16:rowId xmlns:a16="http://schemas.microsoft.com/office/drawing/2014/main" xmlns="" val="2859012776"/>
                  </a:ext>
                </a:extLst>
              </a:tr>
              <a:tr h="451835">
                <a:tc>
                  <a:txBody>
                    <a:bodyPr/>
                    <a:lstStyle/>
                    <a:p>
                      <a:r>
                        <a:rPr lang="en-GB" b="1" dirty="0">
                          <a:solidFill>
                            <a:schemeClr val="accent2">
                              <a:lumMod val="75000"/>
                            </a:schemeClr>
                          </a:solidFill>
                        </a:rPr>
                        <a:t>1-2:4a</a:t>
                      </a:r>
                    </a:p>
                  </a:txBody>
                  <a:tcPr/>
                </a:tc>
                <a:tc>
                  <a:txBody>
                    <a:bodyPr/>
                    <a:lstStyle/>
                    <a:p>
                      <a:r>
                        <a:rPr lang="en-GB" b="1" dirty="0"/>
                        <a:t>Hebrew</a:t>
                      </a:r>
                    </a:p>
                  </a:txBody>
                  <a:tcPr/>
                </a:tc>
                <a:extLst>
                  <a:ext uri="{0D108BD9-81ED-4DB2-BD59-A6C34878D82A}">
                    <a16:rowId xmlns:a16="http://schemas.microsoft.com/office/drawing/2014/main" xmlns="" val="855773184"/>
                  </a:ext>
                </a:extLst>
              </a:tr>
              <a:tr h="451835">
                <a:tc>
                  <a:txBody>
                    <a:bodyPr/>
                    <a:lstStyle/>
                    <a:p>
                      <a:r>
                        <a:rPr lang="en-GB" b="1" dirty="0">
                          <a:solidFill>
                            <a:schemeClr val="accent2">
                              <a:lumMod val="75000"/>
                            </a:schemeClr>
                          </a:solidFill>
                        </a:rPr>
                        <a:t>2.4b – 7:28</a:t>
                      </a:r>
                    </a:p>
                  </a:txBody>
                  <a:tcPr/>
                </a:tc>
                <a:tc>
                  <a:txBody>
                    <a:bodyPr/>
                    <a:lstStyle/>
                    <a:p>
                      <a:r>
                        <a:rPr lang="en-GB" b="1" dirty="0"/>
                        <a:t>Aramaic</a:t>
                      </a:r>
                    </a:p>
                  </a:txBody>
                  <a:tcPr/>
                </a:tc>
                <a:extLst>
                  <a:ext uri="{0D108BD9-81ED-4DB2-BD59-A6C34878D82A}">
                    <a16:rowId xmlns:a16="http://schemas.microsoft.com/office/drawing/2014/main" xmlns="" val="1925644477"/>
                  </a:ext>
                </a:extLst>
              </a:tr>
              <a:tr h="451835">
                <a:tc>
                  <a:txBody>
                    <a:bodyPr/>
                    <a:lstStyle/>
                    <a:p>
                      <a:r>
                        <a:rPr lang="en-GB" b="1" dirty="0">
                          <a:solidFill>
                            <a:schemeClr val="accent2">
                              <a:lumMod val="75000"/>
                            </a:schemeClr>
                          </a:solidFill>
                        </a:rPr>
                        <a:t>8-12</a:t>
                      </a:r>
                    </a:p>
                  </a:txBody>
                  <a:tcPr/>
                </a:tc>
                <a:tc>
                  <a:txBody>
                    <a:bodyPr/>
                    <a:lstStyle/>
                    <a:p>
                      <a:r>
                        <a:rPr lang="en-GB" b="1" dirty="0"/>
                        <a:t>Hebrew</a:t>
                      </a:r>
                    </a:p>
                  </a:txBody>
                  <a:tcPr/>
                </a:tc>
                <a:extLst>
                  <a:ext uri="{0D108BD9-81ED-4DB2-BD59-A6C34878D82A}">
                    <a16:rowId xmlns:a16="http://schemas.microsoft.com/office/drawing/2014/main" xmlns="" val="3272376611"/>
                  </a:ext>
                </a:extLst>
              </a:tr>
            </a:tbl>
          </a:graphicData>
        </a:graphic>
      </p:graphicFrame>
      <p:graphicFrame>
        <p:nvGraphicFramePr>
          <p:cNvPr id="5" name="Table 4">
            <a:extLst>
              <a:ext uri="{FF2B5EF4-FFF2-40B4-BE49-F238E27FC236}">
                <a16:creationId xmlns:a16="http://schemas.microsoft.com/office/drawing/2014/main" xmlns="" id="{EF70A0E1-34DF-4EAF-969F-A9F7351FBA4F}"/>
              </a:ext>
            </a:extLst>
          </p:cNvPr>
          <p:cNvGraphicFramePr>
            <a:graphicFrameLocks noGrp="1"/>
          </p:cNvGraphicFramePr>
          <p:nvPr>
            <p:extLst>
              <p:ext uri="{D42A27DB-BD31-4B8C-83A1-F6EECF244321}">
                <p14:modId xmlns:p14="http://schemas.microsoft.com/office/powerpoint/2010/main" xmlns="" val="3139614431"/>
              </p:ext>
            </p:extLst>
          </p:nvPr>
        </p:nvGraphicFramePr>
        <p:xfrm>
          <a:off x="2003592" y="3177890"/>
          <a:ext cx="2730304" cy="1676086"/>
        </p:xfrm>
        <a:graphic>
          <a:graphicData uri="http://schemas.openxmlformats.org/drawingml/2006/table">
            <a:tbl>
              <a:tblPr firstRow="1" bandRow="1">
                <a:tableStyleId>{5C22544A-7EE6-4342-B048-85BDC9FD1C3A}</a:tableStyleId>
              </a:tblPr>
              <a:tblGrid>
                <a:gridCol w="1225061">
                  <a:extLst>
                    <a:ext uri="{9D8B030D-6E8A-4147-A177-3AD203B41FA5}">
                      <a16:colId xmlns:a16="http://schemas.microsoft.com/office/drawing/2014/main" xmlns="" val="1639707494"/>
                    </a:ext>
                  </a:extLst>
                </a:gridCol>
                <a:gridCol w="1505243">
                  <a:extLst>
                    <a:ext uri="{9D8B030D-6E8A-4147-A177-3AD203B41FA5}">
                      <a16:colId xmlns:a16="http://schemas.microsoft.com/office/drawing/2014/main" xmlns="" val="1977126972"/>
                    </a:ext>
                  </a:extLst>
                </a:gridCol>
              </a:tblGrid>
              <a:tr h="395926">
                <a:tc>
                  <a:txBody>
                    <a:bodyPr/>
                    <a:lstStyle/>
                    <a:p>
                      <a:r>
                        <a:rPr lang="en-GB" dirty="0"/>
                        <a:t>Chapter</a:t>
                      </a:r>
                    </a:p>
                  </a:txBody>
                  <a:tcPr/>
                </a:tc>
                <a:tc>
                  <a:txBody>
                    <a:bodyPr/>
                    <a:lstStyle/>
                    <a:p>
                      <a:r>
                        <a:rPr lang="en-GB" dirty="0"/>
                        <a:t>Part</a:t>
                      </a:r>
                    </a:p>
                  </a:txBody>
                  <a:tcPr/>
                </a:tc>
                <a:extLst>
                  <a:ext uri="{0D108BD9-81ED-4DB2-BD59-A6C34878D82A}">
                    <a16:rowId xmlns:a16="http://schemas.microsoft.com/office/drawing/2014/main" xmlns="" val="1418111220"/>
                  </a:ext>
                </a:extLst>
              </a:tr>
              <a:tr h="451835">
                <a:tc>
                  <a:txBody>
                    <a:bodyPr/>
                    <a:lstStyle/>
                    <a:p>
                      <a:r>
                        <a:rPr lang="en-GB" b="1" dirty="0">
                          <a:solidFill>
                            <a:schemeClr val="accent2">
                              <a:lumMod val="75000"/>
                            </a:schemeClr>
                          </a:solidFill>
                        </a:rPr>
                        <a:t>1-6</a:t>
                      </a:r>
                    </a:p>
                  </a:txBody>
                  <a:tcPr/>
                </a:tc>
                <a:tc>
                  <a:txBody>
                    <a:bodyPr/>
                    <a:lstStyle/>
                    <a:p>
                      <a:r>
                        <a:rPr lang="en-GB" b="1" dirty="0"/>
                        <a:t>6 Narratives (court tales)</a:t>
                      </a:r>
                    </a:p>
                  </a:txBody>
                  <a:tcPr/>
                </a:tc>
                <a:extLst>
                  <a:ext uri="{0D108BD9-81ED-4DB2-BD59-A6C34878D82A}">
                    <a16:rowId xmlns:a16="http://schemas.microsoft.com/office/drawing/2014/main" xmlns="" val="3144705140"/>
                  </a:ext>
                </a:extLst>
              </a:tr>
              <a:tr h="451835">
                <a:tc>
                  <a:txBody>
                    <a:bodyPr/>
                    <a:lstStyle/>
                    <a:p>
                      <a:r>
                        <a:rPr lang="en-GB" b="1" dirty="0">
                          <a:solidFill>
                            <a:schemeClr val="accent2">
                              <a:lumMod val="75000"/>
                            </a:schemeClr>
                          </a:solidFill>
                        </a:rPr>
                        <a:t>7-12</a:t>
                      </a:r>
                    </a:p>
                  </a:txBody>
                  <a:tcPr/>
                </a:tc>
                <a:tc>
                  <a:txBody>
                    <a:bodyPr/>
                    <a:lstStyle/>
                    <a:p>
                      <a:r>
                        <a:rPr lang="en-GB" b="1" dirty="0"/>
                        <a:t>4 apocalyptic visions</a:t>
                      </a:r>
                    </a:p>
                  </a:txBody>
                  <a:tcPr/>
                </a:tc>
                <a:extLst>
                  <a:ext uri="{0D108BD9-81ED-4DB2-BD59-A6C34878D82A}">
                    <a16:rowId xmlns:a16="http://schemas.microsoft.com/office/drawing/2014/main" xmlns="" val="1087483779"/>
                  </a:ext>
                </a:extLst>
              </a:tr>
            </a:tbl>
          </a:graphicData>
        </a:graphic>
      </p:graphicFrame>
    </p:spTree>
    <p:extLst>
      <p:ext uri="{BB962C8B-B14F-4D97-AF65-F5344CB8AC3E}">
        <p14:creationId xmlns:p14="http://schemas.microsoft.com/office/powerpoint/2010/main" xmlns="" val="366599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43C7A4-E804-4A29-8461-7ED8E06F7F92}"/>
              </a:ext>
            </a:extLst>
          </p:cNvPr>
          <p:cNvSpPr>
            <a:spLocks noGrp="1"/>
          </p:cNvSpPr>
          <p:nvPr>
            <p:ph type="title"/>
          </p:nvPr>
        </p:nvSpPr>
        <p:spPr>
          <a:xfrm>
            <a:off x="1295402" y="982132"/>
            <a:ext cx="9601196" cy="790397"/>
          </a:xfrm>
        </p:spPr>
        <p:txBody>
          <a:bodyPr>
            <a:normAutofit/>
          </a:bodyPr>
          <a:lstStyle/>
          <a:p>
            <a:r>
              <a:rPr lang="en-GB" b="1" dirty="0">
                <a:solidFill>
                  <a:schemeClr val="accent2">
                    <a:lumMod val="75000"/>
                  </a:schemeClr>
                </a:solidFill>
              </a:rPr>
              <a:t>In summary – the structure of Daniel</a:t>
            </a:r>
          </a:p>
        </p:txBody>
      </p:sp>
      <p:sp>
        <p:nvSpPr>
          <p:cNvPr id="3" name="Content Placeholder 2">
            <a:extLst>
              <a:ext uri="{FF2B5EF4-FFF2-40B4-BE49-F238E27FC236}">
                <a16:creationId xmlns:a16="http://schemas.microsoft.com/office/drawing/2014/main" xmlns="" id="{DFE2FC9F-42D6-4AB4-9918-2D60939A6861}"/>
              </a:ext>
            </a:extLst>
          </p:cNvPr>
          <p:cNvSpPr>
            <a:spLocks noGrp="1"/>
          </p:cNvSpPr>
          <p:nvPr>
            <p:ph idx="1"/>
          </p:nvPr>
        </p:nvSpPr>
        <p:spPr>
          <a:xfrm>
            <a:off x="1295401" y="1772529"/>
            <a:ext cx="9601196" cy="4103339"/>
          </a:xfrm>
          <a:solidFill>
            <a:schemeClr val="bg1"/>
          </a:solidFill>
        </p:spPr>
        <p:txBody>
          <a:bodyPr>
            <a:normAutofit/>
          </a:bodyPr>
          <a:lstStyle/>
          <a:p>
            <a:r>
              <a:rPr lang="en-GB" b="1" dirty="0"/>
              <a:t>Whilst there will always be a degree of subjectivity about whether chiastic structures are </a:t>
            </a:r>
            <a:r>
              <a:rPr lang="en-GB" b="1" dirty="0">
                <a:solidFill>
                  <a:schemeClr val="accent2">
                    <a:lumMod val="75000"/>
                  </a:schemeClr>
                </a:solidFill>
              </a:rPr>
              <a:t>REAL</a:t>
            </a:r>
            <a:r>
              <a:rPr lang="en-GB" b="1" u="sng" dirty="0"/>
              <a:t> </a:t>
            </a:r>
            <a:r>
              <a:rPr lang="en-GB" b="1" dirty="0"/>
              <a:t>or not what there is </a:t>
            </a:r>
            <a:r>
              <a:rPr lang="en-GB" b="1" dirty="0">
                <a:solidFill>
                  <a:schemeClr val="accent2">
                    <a:lumMod val="75000"/>
                  </a:schemeClr>
                </a:solidFill>
              </a:rPr>
              <a:t>NO DOUBT </a:t>
            </a:r>
            <a:r>
              <a:rPr lang="en-GB" b="1" dirty="0"/>
              <a:t>about is that Daniel’s prophecy is not in chronological order.</a:t>
            </a:r>
            <a:r>
              <a:rPr lang="en-GB" b="1" i="1" u="sng" dirty="0"/>
              <a:t> </a:t>
            </a:r>
          </a:p>
          <a:p>
            <a:r>
              <a:rPr lang="en-GB" b="1" dirty="0"/>
              <a:t>Why is it not in chronological order ?</a:t>
            </a:r>
          </a:p>
          <a:p>
            <a:r>
              <a:rPr lang="en-GB" b="1" dirty="0"/>
              <a:t>Answer:- in two words “The Temple”</a:t>
            </a:r>
          </a:p>
          <a:p>
            <a:r>
              <a:rPr lang="en-GB" b="1" dirty="0"/>
              <a:t>Daniel’s prophecy has been re-ordered to focus the attention of the reader towards the temple (see right column of previous slide)– the restoration of which was Daniel’s sole, overriding passion</a:t>
            </a:r>
          </a:p>
          <a:p>
            <a:r>
              <a:rPr lang="en-GB" b="1" dirty="0"/>
              <a:t>But Daniel had to learn a lesson (see next slide)………  </a:t>
            </a:r>
          </a:p>
          <a:p>
            <a:endParaRPr lang="en-GB" dirty="0"/>
          </a:p>
          <a:p>
            <a:endParaRPr lang="en-GB" dirty="0"/>
          </a:p>
        </p:txBody>
      </p:sp>
    </p:spTree>
    <p:extLst>
      <p:ext uri="{BB962C8B-B14F-4D97-AF65-F5344CB8AC3E}">
        <p14:creationId xmlns:p14="http://schemas.microsoft.com/office/powerpoint/2010/main" xmlns="" val="1021191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43C7A4-E804-4A29-8461-7ED8E06F7F92}"/>
              </a:ext>
            </a:extLst>
          </p:cNvPr>
          <p:cNvSpPr>
            <a:spLocks noGrp="1"/>
          </p:cNvSpPr>
          <p:nvPr>
            <p:ph type="title"/>
          </p:nvPr>
        </p:nvSpPr>
        <p:spPr>
          <a:xfrm>
            <a:off x="1295402" y="702366"/>
            <a:ext cx="9601196" cy="1070164"/>
          </a:xfrm>
        </p:spPr>
        <p:txBody>
          <a:bodyPr>
            <a:normAutofit fontScale="90000"/>
          </a:bodyPr>
          <a:lstStyle/>
          <a:p>
            <a:r>
              <a:rPr lang="en-GB" b="1" dirty="0">
                <a:solidFill>
                  <a:schemeClr val="accent2">
                    <a:lumMod val="75000"/>
                  </a:schemeClr>
                </a:solidFill>
              </a:rPr>
              <a:t>In summary – the structure of Daniel (continued)</a:t>
            </a:r>
          </a:p>
        </p:txBody>
      </p:sp>
      <p:sp>
        <p:nvSpPr>
          <p:cNvPr id="3" name="Content Placeholder 2">
            <a:extLst>
              <a:ext uri="{FF2B5EF4-FFF2-40B4-BE49-F238E27FC236}">
                <a16:creationId xmlns:a16="http://schemas.microsoft.com/office/drawing/2014/main" xmlns="" id="{DFE2FC9F-42D6-4AB4-9918-2D60939A6861}"/>
              </a:ext>
            </a:extLst>
          </p:cNvPr>
          <p:cNvSpPr>
            <a:spLocks noGrp="1"/>
          </p:cNvSpPr>
          <p:nvPr>
            <p:ph idx="1"/>
          </p:nvPr>
        </p:nvSpPr>
        <p:spPr>
          <a:xfrm>
            <a:off x="1295401" y="2067339"/>
            <a:ext cx="9601196" cy="3808529"/>
          </a:xfrm>
          <a:solidFill>
            <a:schemeClr val="bg1"/>
          </a:solidFill>
        </p:spPr>
        <p:txBody>
          <a:bodyPr>
            <a:normAutofit fontScale="85000" lnSpcReduction="20000"/>
          </a:bodyPr>
          <a:lstStyle/>
          <a:p>
            <a:r>
              <a:rPr lang="en-GB" sz="3100" b="1" dirty="0"/>
              <a:t>That the true, enduring and eternal temple would not be one made with hands but would be provided by the Lord God Almighty and the Lord Jesus Christ</a:t>
            </a:r>
          </a:p>
          <a:p>
            <a:pPr lvl="1"/>
            <a:r>
              <a:rPr lang="en-GB" sz="3100" b="1" i="1" dirty="0"/>
              <a:t>“And I saw no temple therein: for the Lord God Almighty and the Lamb are the temple of it.” </a:t>
            </a:r>
            <a:r>
              <a:rPr lang="en-GB" sz="3100" b="1" dirty="0"/>
              <a:t>(Revelation 21:22) </a:t>
            </a:r>
          </a:p>
          <a:p>
            <a:r>
              <a:rPr lang="en-GB" sz="3100" b="1" dirty="0"/>
              <a:t>But more on this later…….</a:t>
            </a:r>
          </a:p>
          <a:p>
            <a:r>
              <a:rPr lang="en-GB" sz="3100" b="1" dirty="0"/>
              <a:t>In our next presentation we will review the historical background to Daniel’s prophecy and demonstrate that Daniel is an accurate and first rate historian despite several critical challenges to what he has recorded in his prophecy </a:t>
            </a:r>
          </a:p>
          <a:p>
            <a:endParaRPr lang="en-GB" dirty="0"/>
          </a:p>
        </p:txBody>
      </p:sp>
    </p:spTree>
    <p:extLst>
      <p:ext uri="{BB962C8B-B14F-4D97-AF65-F5344CB8AC3E}">
        <p14:creationId xmlns:p14="http://schemas.microsoft.com/office/powerpoint/2010/main" xmlns="" val="1404065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9B3058-67C0-475D-ADEF-D956703093B1}"/>
              </a:ext>
            </a:extLst>
          </p:cNvPr>
          <p:cNvSpPr>
            <a:spLocks noGrp="1"/>
          </p:cNvSpPr>
          <p:nvPr>
            <p:ph type="title"/>
          </p:nvPr>
        </p:nvSpPr>
        <p:spPr/>
        <p:txBody>
          <a:bodyPr/>
          <a:lstStyle/>
          <a:p>
            <a:r>
              <a:rPr lang="en-GB" b="1" dirty="0">
                <a:solidFill>
                  <a:schemeClr val="accent2">
                    <a:lumMod val="75000"/>
                  </a:schemeClr>
                </a:solidFill>
              </a:rPr>
              <a:t>Acknowledgements</a:t>
            </a:r>
          </a:p>
        </p:txBody>
      </p:sp>
      <p:sp>
        <p:nvSpPr>
          <p:cNvPr id="3" name="Content Placeholder 2">
            <a:extLst>
              <a:ext uri="{FF2B5EF4-FFF2-40B4-BE49-F238E27FC236}">
                <a16:creationId xmlns:a16="http://schemas.microsoft.com/office/drawing/2014/main" xmlns="" id="{62C6FFB9-55C1-40C8-88E2-65F9BB03C197}"/>
              </a:ext>
            </a:extLst>
          </p:cNvPr>
          <p:cNvSpPr>
            <a:spLocks noGrp="1"/>
          </p:cNvSpPr>
          <p:nvPr>
            <p:ph idx="1"/>
          </p:nvPr>
        </p:nvSpPr>
        <p:spPr/>
        <p:txBody>
          <a:bodyPr>
            <a:normAutofit/>
          </a:bodyPr>
          <a:lstStyle/>
          <a:p>
            <a:r>
              <a:rPr lang="en-GB" b="1" dirty="0"/>
              <a:t>Finally, for a more detailed discussion of these matters please refer to </a:t>
            </a:r>
            <a:r>
              <a:rPr lang="en-GB" b="1" i="1" dirty="0"/>
              <a:t>“God is Judge” </a:t>
            </a:r>
            <a:r>
              <a:rPr lang="en-GB" b="1" dirty="0"/>
              <a:t>by Bro. Paul </a:t>
            </a:r>
            <a:r>
              <a:rPr lang="en-GB" b="1" dirty="0" err="1"/>
              <a:t>Wyns</a:t>
            </a:r>
            <a:r>
              <a:rPr lang="en-GB" b="1" dirty="0"/>
              <a:t> Chapter 1 </a:t>
            </a:r>
            <a:r>
              <a:rPr lang="en-GB" b="1" i="1" dirty="0"/>
              <a:t>(pp19-26) </a:t>
            </a:r>
            <a:r>
              <a:rPr lang="en-GB" b="1" dirty="0"/>
              <a:t> </a:t>
            </a:r>
            <a:r>
              <a:rPr lang="en-GB" b="1" i="1" dirty="0"/>
              <a:t>(</a:t>
            </a:r>
            <a:r>
              <a:rPr lang="en-GB" b="1" i="1" dirty="0" err="1"/>
              <a:t>Biblaridion</a:t>
            </a:r>
            <a:r>
              <a:rPr lang="en-GB" b="1" i="1" dirty="0"/>
              <a:t> Media ABN 48639769820 Paulus </a:t>
            </a:r>
            <a:r>
              <a:rPr lang="en-GB" b="1" i="1" dirty="0" err="1"/>
              <a:t>Wyns</a:t>
            </a:r>
            <a:r>
              <a:rPr lang="en-GB" b="1" i="1" dirty="0"/>
              <a:t>, 2011 – ISBN 970-0-9870808-0-6)</a:t>
            </a:r>
            <a:endParaRPr lang="en-GB" b="1" dirty="0"/>
          </a:p>
          <a:p>
            <a:r>
              <a:rPr lang="en-GB" b="1" dirty="0"/>
              <a:t>Alternatively, use the following link to Paul’s website </a:t>
            </a:r>
            <a:r>
              <a:rPr lang="en-GB" b="1" u="sng" dirty="0">
                <a:hlinkClick r:id="rId2"/>
              </a:rPr>
              <a:t>http://www.biblaridion.info/index.html</a:t>
            </a:r>
            <a:endParaRPr lang="en-GB" b="1" u="sng" dirty="0"/>
          </a:p>
          <a:p>
            <a:r>
              <a:rPr lang="en-GB" b="1" dirty="0"/>
              <a:t>All quotes from the KJV</a:t>
            </a:r>
          </a:p>
          <a:p>
            <a:r>
              <a:rPr lang="en-GB" b="1" dirty="0"/>
              <a:t>Hyperlinks courtesy of Wikipedia</a:t>
            </a:r>
          </a:p>
          <a:p>
            <a:endParaRPr lang="en-GB" b="1" dirty="0">
              <a:solidFill>
                <a:schemeClr val="tx1"/>
              </a:solidFill>
            </a:endParaRPr>
          </a:p>
          <a:p>
            <a:endParaRPr lang="en-GB" b="1" dirty="0">
              <a:solidFill>
                <a:schemeClr val="tx1"/>
              </a:solidFill>
            </a:endParaRPr>
          </a:p>
          <a:p>
            <a:pPr marL="0" indent="0">
              <a:buNone/>
            </a:pPr>
            <a:endParaRPr lang="en-GB" dirty="0"/>
          </a:p>
          <a:p>
            <a:endParaRPr lang="en-GB" dirty="0"/>
          </a:p>
        </p:txBody>
      </p:sp>
    </p:spTree>
    <p:extLst>
      <p:ext uri="{BB962C8B-B14F-4D97-AF65-F5344CB8AC3E}">
        <p14:creationId xmlns:p14="http://schemas.microsoft.com/office/powerpoint/2010/main" xmlns="" val="52734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496EF3-9CFF-4A31-85FF-6787ACBD917D}"/>
              </a:ext>
            </a:extLst>
          </p:cNvPr>
          <p:cNvSpPr>
            <a:spLocks noGrp="1"/>
          </p:cNvSpPr>
          <p:nvPr>
            <p:ph type="title"/>
          </p:nvPr>
        </p:nvSpPr>
        <p:spPr>
          <a:xfrm>
            <a:off x="1295402" y="982133"/>
            <a:ext cx="9601196" cy="793040"/>
          </a:xfrm>
        </p:spPr>
        <p:txBody>
          <a:bodyPr/>
          <a:lstStyle/>
          <a:p>
            <a:r>
              <a:rPr lang="en-GB" b="1" dirty="0">
                <a:solidFill>
                  <a:schemeClr val="accent2">
                    <a:lumMod val="75000"/>
                  </a:schemeClr>
                </a:solidFill>
              </a:rPr>
              <a:t>Daniel in summary</a:t>
            </a:r>
          </a:p>
        </p:txBody>
      </p:sp>
      <p:sp>
        <p:nvSpPr>
          <p:cNvPr id="3" name="Content Placeholder 2">
            <a:extLst>
              <a:ext uri="{FF2B5EF4-FFF2-40B4-BE49-F238E27FC236}">
                <a16:creationId xmlns:a16="http://schemas.microsoft.com/office/drawing/2014/main" xmlns="" id="{304A0811-16AF-48F7-B20E-EA8764B2A8A7}"/>
              </a:ext>
            </a:extLst>
          </p:cNvPr>
          <p:cNvSpPr>
            <a:spLocks noGrp="1"/>
          </p:cNvSpPr>
          <p:nvPr>
            <p:ph idx="1"/>
          </p:nvPr>
        </p:nvSpPr>
        <p:spPr/>
        <p:txBody>
          <a:bodyPr/>
          <a:lstStyle/>
          <a:p>
            <a:pPr marL="0" indent="0">
              <a:buNone/>
            </a:pPr>
            <a:endParaRPr lang="en-GB" dirty="0"/>
          </a:p>
          <a:p>
            <a:endParaRPr lang="en-GB" dirty="0"/>
          </a:p>
          <a:p>
            <a:pPr marL="457200" lvl="1" indent="0">
              <a:buNone/>
            </a:pPr>
            <a:endParaRPr lang="en-GB" dirty="0"/>
          </a:p>
          <a:p>
            <a:pPr lvl="1"/>
            <a:endParaRPr lang="en-GB" dirty="0"/>
          </a:p>
          <a:p>
            <a:endParaRPr lang="en-GB" dirty="0"/>
          </a:p>
          <a:p>
            <a:pPr marL="0" indent="0">
              <a:buNone/>
            </a:pPr>
            <a:endParaRPr lang="en-GB" dirty="0"/>
          </a:p>
        </p:txBody>
      </p:sp>
      <p:graphicFrame>
        <p:nvGraphicFramePr>
          <p:cNvPr id="4" name="Table 3">
            <a:extLst>
              <a:ext uri="{FF2B5EF4-FFF2-40B4-BE49-F238E27FC236}">
                <a16:creationId xmlns:a16="http://schemas.microsoft.com/office/drawing/2014/main" xmlns="" id="{9054AD27-9796-43CD-8909-DDAB8E02DD61}"/>
              </a:ext>
            </a:extLst>
          </p:cNvPr>
          <p:cNvGraphicFramePr>
            <a:graphicFrameLocks noGrp="1"/>
          </p:cNvGraphicFramePr>
          <p:nvPr>
            <p:extLst>
              <p:ext uri="{D42A27DB-BD31-4B8C-83A1-F6EECF244321}">
                <p14:modId xmlns:p14="http://schemas.microsoft.com/office/powerpoint/2010/main" xmlns="" val="2706025296"/>
              </p:ext>
            </p:extLst>
          </p:nvPr>
        </p:nvGraphicFramePr>
        <p:xfrm>
          <a:off x="895152" y="2039443"/>
          <a:ext cx="10401693" cy="4100696"/>
        </p:xfrm>
        <a:graphic>
          <a:graphicData uri="http://schemas.openxmlformats.org/drawingml/2006/table">
            <a:tbl>
              <a:tblPr firstRow="1" bandRow="1">
                <a:tableStyleId>{5C22544A-7EE6-4342-B048-85BDC9FD1C3A}</a:tableStyleId>
              </a:tblPr>
              <a:tblGrid>
                <a:gridCol w="4232635">
                  <a:extLst>
                    <a:ext uri="{9D8B030D-6E8A-4147-A177-3AD203B41FA5}">
                      <a16:colId xmlns:a16="http://schemas.microsoft.com/office/drawing/2014/main" xmlns="" val="1263000133"/>
                    </a:ext>
                  </a:extLst>
                </a:gridCol>
                <a:gridCol w="1539614">
                  <a:extLst>
                    <a:ext uri="{9D8B030D-6E8A-4147-A177-3AD203B41FA5}">
                      <a16:colId xmlns:a16="http://schemas.microsoft.com/office/drawing/2014/main" xmlns="" val="4058642439"/>
                    </a:ext>
                  </a:extLst>
                </a:gridCol>
                <a:gridCol w="4629444">
                  <a:extLst>
                    <a:ext uri="{9D8B030D-6E8A-4147-A177-3AD203B41FA5}">
                      <a16:colId xmlns:a16="http://schemas.microsoft.com/office/drawing/2014/main" xmlns="" val="2528674244"/>
                    </a:ext>
                  </a:extLst>
                </a:gridCol>
              </a:tblGrid>
              <a:tr h="772998">
                <a:tc>
                  <a:txBody>
                    <a:bodyPr/>
                    <a:lstStyle/>
                    <a:p>
                      <a:r>
                        <a:rPr lang="en-GB" dirty="0"/>
                        <a:t>Part 1 Court Tales / Stories       (Chs 1-6)</a:t>
                      </a:r>
                    </a:p>
                  </a:txBody>
                  <a:tcPr/>
                </a:tc>
                <a:tc>
                  <a:txBody>
                    <a:bodyPr/>
                    <a:lstStyle/>
                    <a:p>
                      <a:r>
                        <a:rPr lang="en-GB" dirty="0"/>
                        <a:t>Chapters</a:t>
                      </a:r>
                    </a:p>
                  </a:txBody>
                  <a:tcPr/>
                </a:tc>
                <a:tc>
                  <a:txBody>
                    <a:bodyPr/>
                    <a:lstStyle/>
                    <a:p>
                      <a:r>
                        <a:rPr lang="en-GB" dirty="0"/>
                        <a:t>Kings who are referred to in the text</a:t>
                      </a:r>
                    </a:p>
                  </a:txBody>
                  <a:tcPr/>
                </a:tc>
                <a:extLst>
                  <a:ext uri="{0D108BD9-81ED-4DB2-BD59-A6C34878D82A}">
                    <a16:rowId xmlns:a16="http://schemas.microsoft.com/office/drawing/2014/main" xmlns="" val="2951312346"/>
                  </a:ext>
                </a:extLst>
              </a:tr>
              <a:tr h="707011">
                <a:tc>
                  <a:txBody>
                    <a:bodyPr/>
                    <a:lstStyle/>
                    <a:p>
                      <a:r>
                        <a:rPr lang="en-GB" b="1" dirty="0"/>
                        <a:t>Trials involving Daniel &amp; friends</a:t>
                      </a:r>
                    </a:p>
                  </a:txBody>
                  <a:tcPr/>
                </a:tc>
                <a:tc>
                  <a:txBody>
                    <a:bodyPr/>
                    <a:lstStyle/>
                    <a:p>
                      <a:r>
                        <a:rPr lang="en-GB" b="1" dirty="0">
                          <a:solidFill>
                            <a:schemeClr val="accent2">
                              <a:lumMod val="75000"/>
                            </a:schemeClr>
                          </a:solidFill>
                        </a:rPr>
                        <a:t>1, 3, &amp; 6 </a:t>
                      </a:r>
                    </a:p>
                  </a:txBody>
                  <a:tcPr/>
                </a:tc>
                <a:tc>
                  <a:txBody>
                    <a:bodyPr/>
                    <a:lstStyle/>
                    <a:p>
                      <a:r>
                        <a:rPr lang="en-GB" b="1" dirty="0"/>
                        <a:t>Nebuchadnezzar, Cyrus, Belshazzar &amp; Darius </a:t>
                      </a:r>
                    </a:p>
                  </a:txBody>
                  <a:tcPr/>
                </a:tc>
                <a:extLst>
                  <a:ext uri="{0D108BD9-81ED-4DB2-BD59-A6C34878D82A}">
                    <a16:rowId xmlns:a16="http://schemas.microsoft.com/office/drawing/2014/main" xmlns="" val="497406639"/>
                  </a:ext>
                </a:extLst>
              </a:tr>
              <a:tr h="782424">
                <a:tc>
                  <a:txBody>
                    <a:bodyPr/>
                    <a:lstStyle/>
                    <a:p>
                      <a:r>
                        <a:rPr lang="en-GB" b="1" dirty="0"/>
                        <a:t>Interpretation of royal dreams &amp; visions by Daniel</a:t>
                      </a:r>
                    </a:p>
                  </a:txBody>
                  <a:tcPr/>
                </a:tc>
                <a:tc>
                  <a:txBody>
                    <a:bodyPr/>
                    <a:lstStyle/>
                    <a:p>
                      <a:r>
                        <a:rPr lang="en-GB" b="1" dirty="0">
                          <a:solidFill>
                            <a:schemeClr val="accent2">
                              <a:lumMod val="75000"/>
                            </a:schemeClr>
                          </a:solidFill>
                        </a:rPr>
                        <a:t>2, 4, &amp; 5</a:t>
                      </a:r>
                    </a:p>
                  </a:txBody>
                  <a:tcPr/>
                </a:tc>
                <a:tc>
                  <a:txBody>
                    <a:bodyPr/>
                    <a:lstStyle/>
                    <a:p>
                      <a:r>
                        <a:rPr lang="en-GB" b="1" dirty="0"/>
                        <a:t>Nebuchadnezzar, Belshazzar</a:t>
                      </a:r>
                    </a:p>
                  </a:txBody>
                  <a:tcPr/>
                </a:tc>
                <a:extLst>
                  <a:ext uri="{0D108BD9-81ED-4DB2-BD59-A6C34878D82A}">
                    <a16:rowId xmlns:a16="http://schemas.microsoft.com/office/drawing/2014/main" xmlns="" val="1162292940"/>
                  </a:ext>
                </a:extLst>
              </a:tr>
              <a:tr h="358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Part 2 Visions and Angelic interpretations recounted (chs 7-12)</a:t>
                      </a:r>
                    </a:p>
                    <a:p>
                      <a:endParaRPr lang="en-GB" dirty="0"/>
                    </a:p>
                  </a:txBody>
                  <a:tcPr>
                    <a:solidFill>
                      <a:schemeClr val="accent5"/>
                    </a:solidFill>
                  </a:tcPr>
                </a:tc>
                <a:tc>
                  <a:txBody>
                    <a:bodyPr/>
                    <a:lstStyle/>
                    <a:p>
                      <a:r>
                        <a:rPr lang="en-GB" b="1" dirty="0">
                          <a:solidFill>
                            <a:schemeClr val="bg1"/>
                          </a:solidFill>
                        </a:rPr>
                        <a:t>Chapters</a:t>
                      </a:r>
                    </a:p>
                  </a:txBody>
                  <a:tcPr>
                    <a:solidFill>
                      <a:schemeClr val="accent5"/>
                    </a:solidFill>
                  </a:tcPr>
                </a:tc>
                <a:tc>
                  <a:txBody>
                    <a:bodyPr/>
                    <a:lstStyle/>
                    <a:p>
                      <a:r>
                        <a:rPr lang="en-GB" b="1" dirty="0">
                          <a:solidFill>
                            <a:schemeClr val="bg1"/>
                          </a:solidFill>
                        </a:rPr>
                        <a:t>Kings who are referred to in the text</a:t>
                      </a:r>
                    </a:p>
                  </a:txBody>
                  <a:tcPr>
                    <a:solidFill>
                      <a:schemeClr val="accent5"/>
                    </a:solidFill>
                  </a:tcPr>
                </a:tc>
                <a:extLst>
                  <a:ext uri="{0D108BD9-81ED-4DB2-BD59-A6C34878D82A}">
                    <a16:rowId xmlns:a16="http://schemas.microsoft.com/office/drawing/2014/main" xmlns="" val="2647792238"/>
                  </a:ext>
                </a:extLst>
              </a:tr>
              <a:tr h="923863">
                <a:tc>
                  <a:txBody>
                    <a:bodyPr/>
                    <a:lstStyle/>
                    <a:p>
                      <a:r>
                        <a:rPr lang="en-GB" b="1" dirty="0"/>
                        <a:t>4 x visions /angelic messages / interpretations</a:t>
                      </a:r>
                    </a:p>
                  </a:txBody>
                  <a:tcPr/>
                </a:tc>
                <a:tc>
                  <a:txBody>
                    <a:bodyPr/>
                    <a:lstStyle/>
                    <a:p>
                      <a:r>
                        <a:rPr lang="en-GB" b="1" dirty="0">
                          <a:solidFill>
                            <a:schemeClr val="accent2">
                              <a:lumMod val="75000"/>
                            </a:schemeClr>
                          </a:solidFill>
                        </a:rPr>
                        <a:t>7-12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Belshazzar, Darius, Cyrus</a:t>
                      </a:r>
                    </a:p>
                    <a:p>
                      <a:endParaRPr lang="en-GB" dirty="0"/>
                    </a:p>
                  </a:txBody>
                  <a:tcPr/>
                </a:tc>
                <a:extLst>
                  <a:ext uri="{0D108BD9-81ED-4DB2-BD59-A6C34878D82A}">
                    <a16:rowId xmlns:a16="http://schemas.microsoft.com/office/drawing/2014/main" xmlns="" val="2663670239"/>
                  </a:ext>
                </a:extLst>
              </a:tr>
            </a:tbl>
          </a:graphicData>
        </a:graphic>
      </p:graphicFrame>
    </p:spTree>
    <p:extLst>
      <p:ext uri="{BB962C8B-B14F-4D97-AF65-F5344CB8AC3E}">
        <p14:creationId xmlns:p14="http://schemas.microsoft.com/office/powerpoint/2010/main" xmlns="" val="3242880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CA60C-D8F9-478B-B5AB-034D4EEBCB04}"/>
              </a:ext>
            </a:extLst>
          </p:cNvPr>
          <p:cNvSpPr>
            <a:spLocks noGrp="1"/>
          </p:cNvSpPr>
          <p:nvPr>
            <p:ph type="title"/>
          </p:nvPr>
        </p:nvSpPr>
        <p:spPr>
          <a:xfrm>
            <a:off x="1295402" y="571500"/>
            <a:ext cx="9601196" cy="742951"/>
          </a:xfrm>
        </p:spPr>
        <p:txBody>
          <a:bodyPr>
            <a:normAutofit fontScale="90000"/>
          </a:bodyPr>
          <a:lstStyle/>
          <a:p>
            <a:r>
              <a:rPr lang="en-GB" b="1" dirty="0">
                <a:solidFill>
                  <a:schemeClr val="accent2">
                    <a:lumMod val="75000"/>
                  </a:schemeClr>
                </a:solidFill>
              </a:rPr>
              <a:t>However, the chronology is</a:t>
            </a:r>
            <a:r>
              <a:rPr lang="en-GB" b="1" i="1" dirty="0">
                <a:solidFill>
                  <a:schemeClr val="accent2">
                    <a:lumMod val="75000"/>
                  </a:schemeClr>
                </a:solidFill>
              </a:rPr>
              <a:t> </a:t>
            </a:r>
            <a:r>
              <a:rPr lang="en-GB" b="1" dirty="0">
                <a:solidFill>
                  <a:schemeClr val="accent2">
                    <a:lumMod val="75000"/>
                  </a:schemeClr>
                </a:solidFill>
              </a:rPr>
              <a:t>perplexing !!</a:t>
            </a:r>
            <a:endParaRPr lang="en-GB" b="1" i="1" u="sng" dirty="0">
              <a:solidFill>
                <a:schemeClr val="accent2">
                  <a:lumMod val="75000"/>
                </a:schemeClr>
              </a:solidFill>
            </a:endParaRPr>
          </a:p>
        </p:txBody>
      </p:sp>
      <p:graphicFrame>
        <p:nvGraphicFramePr>
          <p:cNvPr id="4" name="Content Placeholder 3">
            <a:extLst>
              <a:ext uri="{FF2B5EF4-FFF2-40B4-BE49-F238E27FC236}">
                <a16:creationId xmlns:a16="http://schemas.microsoft.com/office/drawing/2014/main" xmlns="" id="{44F5F755-8AE3-4F9A-9330-7D9EA6283076}"/>
              </a:ext>
            </a:extLst>
          </p:cNvPr>
          <p:cNvGraphicFramePr>
            <a:graphicFrameLocks noGrp="1"/>
          </p:cNvGraphicFramePr>
          <p:nvPr>
            <p:ph idx="1"/>
            <p:extLst>
              <p:ext uri="{D42A27DB-BD31-4B8C-83A1-F6EECF244321}">
                <p14:modId xmlns:p14="http://schemas.microsoft.com/office/powerpoint/2010/main" xmlns="" val="979508000"/>
              </p:ext>
            </p:extLst>
          </p:nvPr>
        </p:nvGraphicFramePr>
        <p:xfrm>
          <a:off x="909294" y="1314451"/>
          <a:ext cx="10373412" cy="4893944"/>
        </p:xfrm>
        <a:graphic>
          <a:graphicData uri="http://schemas.openxmlformats.org/drawingml/2006/table">
            <a:tbl>
              <a:tblPr firstRow="1" bandRow="1">
                <a:tableStyleId>{5C22544A-7EE6-4342-B048-85BDC9FD1C3A}</a:tableStyleId>
              </a:tblPr>
              <a:tblGrid>
                <a:gridCol w="697583">
                  <a:extLst>
                    <a:ext uri="{9D8B030D-6E8A-4147-A177-3AD203B41FA5}">
                      <a16:colId xmlns:a16="http://schemas.microsoft.com/office/drawing/2014/main" xmlns="" val="131293423"/>
                    </a:ext>
                  </a:extLst>
                </a:gridCol>
                <a:gridCol w="4418029">
                  <a:extLst>
                    <a:ext uri="{9D8B030D-6E8A-4147-A177-3AD203B41FA5}">
                      <a16:colId xmlns:a16="http://schemas.microsoft.com/office/drawing/2014/main" xmlns="" val="2748961679"/>
                    </a:ext>
                  </a:extLst>
                </a:gridCol>
                <a:gridCol w="681872">
                  <a:extLst>
                    <a:ext uri="{9D8B030D-6E8A-4147-A177-3AD203B41FA5}">
                      <a16:colId xmlns:a16="http://schemas.microsoft.com/office/drawing/2014/main" xmlns="" val="1445301700"/>
                    </a:ext>
                  </a:extLst>
                </a:gridCol>
                <a:gridCol w="4575928">
                  <a:extLst>
                    <a:ext uri="{9D8B030D-6E8A-4147-A177-3AD203B41FA5}">
                      <a16:colId xmlns:a16="http://schemas.microsoft.com/office/drawing/2014/main" xmlns="" val="3986431077"/>
                    </a:ext>
                  </a:extLst>
                </a:gridCol>
              </a:tblGrid>
              <a:tr h="583406">
                <a:tc>
                  <a:txBody>
                    <a:bodyPr/>
                    <a:lstStyle/>
                    <a:p>
                      <a:r>
                        <a:rPr lang="en-GB" dirty="0"/>
                        <a:t>Ch</a:t>
                      </a:r>
                    </a:p>
                  </a:txBody>
                  <a:tcPr/>
                </a:tc>
                <a:tc>
                  <a:txBody>
                    <a:bodyPr/>
                    <a:lstStyle/>
                    <a:p>
                      <a:r>
                        <a:rPr lang="en-GB" dirty="0"/>
                        <a:t>Date / Time Marker</a:t>
                      </a:r>
                    </a:p>
                  </a:txBody>
                  <a:tcPr/>
                </a:tc>
                <a:tc>
                  <a:txBody>
                    <a:bodyPr/>
                    <a:lstStyle/>
                    <a:p>
                      <a:r>
                        <a:rPr lang="en-GB" dirty="0"/>
                        <a:t>Ch</a:t>
                      </a:r>
                    </a:p>
                  </a:txBody>
                  <a:tcPr/>
                </a:tc>
                <a:tc>
                  <a:txBody>
                    <a:bodyPr/>
                    <a:lstStyle/>
                    <a:p>
                      <a:r>
                        <a:rPr lang="en-GB" dirty="0"/>
                        <a:t>Date / Time Marker</a:t>
                      </a:r>
                    </a:p>
                  </a:txBody>
                  <a:tcPr/>
                </a:tc>
                <a:extLst>
                  <a:ext uri="{0D108BD9-81ED-4DB2-BD59-A6C34878D82A}">
                    <a16:rowId xmlns:a16="http://schemas.microsoft.com/office/drawing/2014/main" xmlns="" val="1334018031"/>
                  </a:ext>
                </a:extLst>
              </a:tr>
              <a:tr h="583406">
                <a:tc>
                  <a:txBody>
                    <a:bodyPr/>
                    <a:lstStyle/>
                    <a:p>
                      <a:r>
                        <a:rPr lang="en-GB" b="1" dirty="0">
                          <a:solidFill>
                            <a:schemeClr val="accent2">
                              <a:lumMod val="75000"/>
                            </a:schemeClr>
                          </a:solidFill>
                        </a:rPr>
                        <a:t>1.1 </a:t>
                      </a:r>
                    </a:p>
                  </a:txBody>
                  <a:tcPr/>
                </a:tc>
                <a:tc>
                  <a:txBody>
                    <a:bodyPr/>
                    <a:lstStyle/>
                    <a:p>
                      <a:r>
                        <a:rPr lang="en-GB" b="1" dirty="0"/>
                        <a:t>3</a:t>
                      </a:r>
                      <a:r>
                        <a:rPr lang="en-GB" b="1" baseline="30000" dirty="0"/>
                        <a:t>rd</a:t>
                      </a:r>
                      <a:r>
                        <a:rPr lang="en-GB" b="1" dirty="0"/>
                        <a:t> year of Jehoiakim Nebuchadnezzar besieges Jerusalem</a:t>
                      </a:r>
                    </a:p>
                  </a:txBody>
                  <a:tcPr/>
                </a:tc>
                <a:tc>
                  <a:txBody>
                    <a:bodyPr/>
                    <a:lstStyle/>
                    <a:p>
                      <a:r>
                        <a:rPr lang="en-GB" b="1" dirty="0">
                          <a:solidFill>
                            <a:schemeClr val="accent2">
                              <a:lumMod val="75000"/>
                            </a:schemeClr>
                          </a:solidFill>
                        </a:rPr>
                        <a:t>6.28</a:t>
                      </a:r>
                    </a:p>
                  </a:txBody>
                  <a:tcPr/>
                </a:tc>
                <a:tc>
                  <a:txBody>
                    <a:bodyPr/>
                    <a:lstStyle/>
                    <a:p>
                      <a:r>
                        <a:rPr lang="en-GB" b="1" dirty="0"/>
                        <a:t>Daniel prospered in reigns of Darius &amp; Cyrus</a:t>
                      </a:r>
                    </a:p>
                  </a:txBody>
                  <a:tcPr/>
                </a:tc>
                <a:extLst>
                  <a:ext uri="{0D108BD9-81ED-4DB2-BD59-A6C34878D82A}">
                    <a16:rowId xmlns:a16="http://schemas.microsoft.com/office/drawing/2014/main" xmlns="" val="673069464"/>
                  </a:ext>
                </a:extLst>
              </a:tr>
              <a:tr h="583406">
                <a:tc>
                  <a:txBody>
                    <a:bodyPr/>
                    <a:lstStyle/>
                    <a:p>
                      <a:r>
                        <a:rPr lang="en-GB" b="1" dirty="0">
                          <a:solidFill>
                            <a:schemeClr val="accent2">
                              <a:lumMod val="75000"/>
                            </a:schemeClr>
                          </a:solidFill>
                        </a:rPr>
                        <a:t>1.21</a:t>
                      </a:r>
                    </a:p>
                  </a:txBody>
                  <a:tcPr/>
                </a:tc>
                <a:tc>
                  <a:txBody>
                    <a:bodyPr/>
                    <a:lstStyle/>
                    <a:p>
                      <a:r>
                        <a:rPr lang="en-GB" b="1" dirty="0"/>
                        <a:t>Daniel continued to 1</a:t>
                      </a:r>
                      <a:r>
                        <a:rPr lang="en-GB" b="1" baseline="30000" dirty="0"/>
                        <a:t>st</a:t>
                      </a:r>
                      <a:r>
                        <a:rPr lang="en-GB" b="1" dirty="0"/>
                        <a:t> year of Cyrus </a:t>
                      </a:r>
                    </a:p>
                  </a:txBody>
                  <a:tcPr/>
                </a:tc>
                <a:tc>
                  <a:txBody>
                    <a:bodyPr/>
                    <a:lstStyle/>
                    <a:p>
                      <a:r>
                        <a:rPr lang="en-GB" b="1" dirty="0">
                          <a:solidFill>
                            <a:schemeClr val="accent2">
                              <a:lumMod val="75000"/>
                            </a:schemeClr>
                          </a:solidFill>
                        </a:rPr>
                        <a:t>7.1</a:t>
                      </a:r>
                    </a:p>
                  </a:txBody>
                  <a:tcPr/>
                </a:tc>
                <a:tc>
                  <a:txBody>
                    <a:bodyPr/>
                    <a:lstStyle/>
                    <a:p>
                      <a:r>
                        <a:rPr lang="en-GB" b="1" dirty="0"/>
                        <a:t>1</a:t>
                      </a:r>
                      <a:r>
                        <a:rPr lang="en-GB" b="1" baseline="30000" dirty="0"/>
                        <a:t>st</a:t>
                      </a:r>
                      <a:r>
                        <a:rPr lang="en-GB" b="1" dirty="0"/>
                        <a:t> year of Belshazzar Daniel had a dream /vision</a:t>
                      </a:r>
                    </a:p>
                  </a:txBody>
                  <a:tcPr/>
                </a:tc>
                <a:extLst>
                  <a:ext uri="{0D108BD9-81ED-4DB2-BD59-A6C34878D82A}">
                    <a16:rowId xmlns:a16="http://schemas.microsoft.com/office/drawing/2014/main" xmlns="" val="662150924"/>
                  </a:ext>
                </a:extLst>
              </a:tr>
              <a:tr h="583406">
                <a:tc>
                  <a:txBody>
                    <a:bodyPr/>
                    <a:lstStyle/>
                    <a:p>
                      <a:r>
                        <a:rPr lang="en-GB" b="1" dirty="0">
                          <a:solidFill>
                            <a:schemeClr val="accent2">
                              <a:lumMod val="75000"/>
                            </a:schemeClr>
                          </a:solidFill>
                        </a:rPr>
                        <a:t>2.1</a:t>
                      </a:r>
                    </a:p>
                  </a:txBody>
                  <a:tcPr/>
                </a:tc>
                <a:tc>
                  <a:txBody>
                    <a:bodyPr/>
                    <a:lstStyle/>
                    <a:p>
                      <a:r>
                        <a:rPr lang="en-GB" b="1" dirty="0"/>
                        <a:t>2</a:t>
                      </a:r>
                      <a:r>
                        <a:rPr lang="en-GB" b="1" baseline="30000" dirty="0"/>
                        <a:t>nd</a:t>
                      </a:r>
                      <a:r>
                        <a:rPr lang="en-GB" b="1" dirty="0"/>
                        <a:t> year of Nebuchadnezzar - dreams</a:t>
                      </a:r>
                    </a:p>
                  </a:txBody>
                  <a:tcPr/>
                </a:tc>
                <a:tc>
                  <a:txBody>
                    <a:bodyPr/>
                    <a:lstStyle/>
                    <a:p>
                      <a:r>
                        <a:rPr lang="en-GB" b="1" dirty="0">
                          <a:solidFill>
                            <a:schemeClr val="accent2">
                              <a:lumMod val="75000"/>
                            </a:schemeClr>
                          </a:solidFill>
                        </a:rPr>
                        <a:t>8.1</a:t>
                      </a:r>
                    </a:p>
                  </a:txBody>
                  <a:tcPr/>
                </a:tc>
                <a:tc>
                  <a:txBody>
                    <a:bodyPr/>
                    <a:lstStyle/>
                    <a:p>
                      <a:r>
                        <a:rPr lang="en-GB" b="1" dirty="0"/>
                        <a:t>3</a:t>
                      </a:r>
                      <a:r>
                        <a:rPr lang="en-GB" b="1" baseline="30000" dirty="0"/>
                        <a:t>rd</a:t>
                      </a:r>
                      <a:r>
                        <a:rPr lang="en-GB" b="1" dirty="0"/>
                        <a:t> year of Belshazzar</a:t>
                      </a:r>
                    </a:p>
                  </a:txBody>
                  <a:tcPr/>
                </a:tc>
                <a:extLst>
                  <a:ext uri="{0D108BD9-81ED-4DB2-BD59-A6C34878D82A}">
                    <a16:rowId xmlns:a16="http://schemas.microsoft.com/office/drawing/2014/main" xmlns="" val="2829167427"/>
                  </a:ext>
                </a:extLst>
              </a:tr>
              <a:tr h="583406">
                <a:tc>
                  <a:txBody>
                    <a:bodyPr/>
                    <a:lstStyle/>
                    <a:p>
                      <a:r>
                        <a:rPr lang="en-GB" b="1" dirty="0">
                          <a:solidFill>
                            <a:schemeClr val="accent2">
                              <a:lumMod val="75000"/>
                            </a:schemeClr>
                          </a:solidFill>
                        </a:rPr>
                        <a:t>3.1</a:t>
                      </a:r>
                    </a:p>
                  </a:txBody>
                  <a:tcPr/>
                </a:tc>
                <a:tc>
                  <a:txBody>
                    <a:bodyPr/>
                    <a:lstStyle/>
                    <a:p>
                      <a:r>
                        <a:rPr lang="en-GB" b="1" dirty="0"/>
                        <a:t>Nebuchadnezzar makes an image of gold</a:t>
                      </a:r>
                    </a:p>
                  </a:txBody>
                  <a:tcPr/>
                </a:tc>
                <a:tc>
                  <a:txBody>
                    <a:bodyPr/>
                    <a:lstStyle/>
                    <a:p>
                      <a:r>
                        <a:rPr lang="en-GB" b="1" dirty="0">
                          <a:solidFill>
                            <a:schemeClr val="accent2">
                              <a:lumMod val="75000"/>
                            </a:schemeClr>
                          </a:solidFill>
                        </a:rPr>
                        <a:t>9.1</a:t>
                      </a:r>
                    </a:p>
                  </a:txBody>
                  <a:tcPr/>
                </a:tc>
                <a:tc>
                  <a:txBody>
                    <a:bodyPr/>
                    <a:lstStyle/>
                    <a:p>
                      <a:r>
                        <a:rPr lang="en-GB" b="1" dirty="0"/>
                        <a:t>1</a:t>
                      </a:r>
                      <a:r>
                        <a:rPr lang="en-GB" b="1" baseline="30000" dirty="0"/>
                        <a:t>st</a:t>
                      </a:r>
                      <a:r>
                        <a:rPr lang="en-GB" b="1" dirty="0"/>
                        <a:t> year of Darius</a:t>
                      </a:r>
                    </a:p>
                  </a:txBody>
                  <a:tcPr/>
                </a:tc>
                <a:extLst>
                  <a:ext uri="{0D108BD9-81ED-4DB2-BD59-A6C34878D82A}">
                    <a16:rowId xmlns:a16="http://schemas.microsoft.com/office/drawing/2014/main" xmlns="" val="1554595208"/>
                  </a:ext>
                </a:extLst>
              </a:tr>
              <a:tr h="583406">
                <a:tc>
                  <a:txBody>
                    <a:bodyPr/>
                    <a:lstStyle/>
                    <a:p>
                      <a:r>
                        <a:rPr lang="en-GB" b="1" dirty="0">
                          <a:solidFill>
                            <a:schemeClr val="accent2">
                              <a:lumMod val="75000"/>
                            </a:schemeClr>
                          </a:solidFill>
                        </a:rPr>
                        <a:t>4.1</a:t>
                      </a:r>
                    </a:p>
                  </a:txBody>
                  <a:tcPr/>
                </a:tc>
                <a:tc>
                  <a:txBody>
                    <a:bodyPr/>
                    <a:lstStyle/>
                    <a:p>
                      <a:r>
                        <a:rPr lang="en-GB" b="1" dirty="0"/>
                        <a:t>Nebuchadnezzar to all peoples nations &amp; languages</a:t>
                      </a:r>
                    </a:p>
                  </a:txBody>
                  <a:tcPr/>
                </a:tc>
                <a:tc>
                  <a:txBody>
                    <a:bodyPr/>
                    <a:lstStyle/>
                    <a:p>
                      <a:r>
                        <a:rPr lang="en-GB" b="1" dirty="0">
                          <a:solidFill>
                            <a:schemeClr val="accent2">
                              <a:lumMod val="75000"/>
                            </a:schemeClr>
                          </a:solidFill>
                        </a:rPr>
                        <a:t>10.1</a:t>
                      </a:r>
                    </a:p>
                  </a:txBody>
                  <a:tcPr/>
                </a:tc>
                <a:tc>
                  <a:txBody>
                    <a:bodyPr/>
                    <a:lstStyle/>
                    <a:p>
                      <a:r>
                        <a:rPr lang="en-GB" b="1" dirty="0"/>
                        <a:t>3</a:t>
                      </a:r>
                      <a:r>
                        <a:rPr lang="en-GB" b="1" baseline="30000" dirty="0"/>
                        <a:t>rd</a:t>
                      </a:r>
                      <a:r>
                        <a:rPr lang="en-GB" b="1" dirty="0"/>
                        <a:t> year of Cyrus [OG (LXX) states 1</a:t>
                      </a:r>
                      <a:r>
                        <a:rPr lang="en-GB" b="1" baseline="30000" dirty="0"/>
                        <a:t>st</a:t>
                      </a:r>
                      <a:r>
                        <a:rPr lang="en-GB" b="1" dirty="0"/>
                        <a:t> year]*</a:t>
                      </a:r>
                    </a:p>
                  </a:txBody>
                  <a:tcPr/>
                </a:tc>
                <a:extLst>
                  <a:ext uri="{0D108BD9-81ED-4DB2-BD59-A6C34878D82A}">
                    <a16:rowId xmlns:a16="http://schemas.microsoft.com/office/drawing/2014/main" xmlns="" val="1801094018"/>
                  </a:ext>
                </a:extLst>
              </a:tr>
              <a:tr h="583406">
                <a:tc>
                  <a:txBody>
                    <a:bodyPr/>
                    <a:lstStyle/>
                    <a:p>
                      <a:r>
                        <a:rPr lang="en-GB" b="1" dirty="0">
                          <a:solidFill>
                            <a:schemeClr val="accent2">
                              <a:lumMod val="75000"/>
                            </a:schemeClr>
                          </a:solidFill>
                        </a:rPr>
                        <a:t>5.1</a:t>
                      </a:r>
                    </a:p>
                  </a:txBody>
                  <a:tcPr/>
                </a:tc>
                <a:tc>
                  <a:txBody>
                    <a:bodyPr/>
                    <a:lstStyle/>
                    <a:p>
                      <a:r>
                        <a:rPr lang="en-GB" b="1" dirty="0"/>
                        <a:t>Darius the Mede received the kingdom</a:t>
                      </a:r>
                    </a:p>
                  </a:txBody>
                  <a:tcPr/>
                </a:tc>
                <a:tc>
                  <a:txBody>
                    <a:bodyPr/>
                    <a:lstStyle/>
                    <a:p>
                      <a:r>
                        <a:rPr lang="en-GB" b="1" dirty="0">
                          <a:solidFill>
                            <a:schemeClr val="accent2">
                              <a:lumMod val="75000"/>
                            </a:schemeClr>
                          </a:solidFill>
                        </a:rPr>
                        <a:t>11.1</a:t>
                      </a:r>
                    </a:p>
                  </a:txBody>
                  <a:tcPr/>
                </a:tc>
                <a:tc>
                  <a:txBody>
                    <a:bodyPr/>
                    <a:lstStyle/>
                    <a:p>
                      <a:r>
                        <a:rPr lang="en-GB" b="1" dirty="0"/>
                        <a:t>1</a:t>
                      </a:r>
                      <a:r>
                        <a:rPr lang="en-GB" b="1" baseline="30000" dirty="0"/>
                        <a:t>st</a:t>
                      </a:r>
                      <a:r>
                        <a:rPr lang="en-GB" b="1" dirty="0"/>
                        <a:t> year of Darius the Mede</a:t>
                      </a:r>
                    </a:p>
                  </a:txBody>
                  <a:tcPr/>
                </a:tc>
                <a:extLst>
                  <a:ext uri="{0D108BD9-81ED-4DB2-BD59-A6C34878D82A}">
                    <a16:rowId xmlns:a16="http://schemas.microsoft.com/office/drawing/2014/main" xmlns="" val="1319747553"/>
                  </a:ext>
                </a:extLst>
              </a:tr>
              <a:tr h="583406">
                <a:tc>
                  <a:txBody>
                    <a:bodyPr/>
                    <a:lstStyle/>
                    <a:p>
                      <a:r>
                        <a:rPr lang="en-GB" b="1" dirty="0">
                          <a:solidFill>
                            <a:schemeClr val="accent2">
                              <a:lumMod val="75000"/>
                            </a:schemeClr>
                          </a:solidFill>
                        </a:rPr>
                        <a:t>6.1</a:t>
                      </a:r>
                    </a:p>
                  </a:txBody>
                  <a:tcPr/>
                </a:tc>
                <a:tc>
                  <a:txBody>
                    <a:bodyPr/>
                    <a:lstStyle/>
                    <a:p>
                      <a:r>
                        <a:rPr lang="en-GB" b="1" dirty="0"/>
                        <a:t>Darius divides the kingdom into 120 satrapies</a:t>
                      </a:r>
                    </a:p>
                  </a:txBody>
                  <a:tcPr/>
                </a:tc>
                <a:tc>
                  <a:txBody>
                    <a:bodyPr/>
                    <a:lstStyle/>
                    <a:p>
                      <a:endParaRPr lang="en-GB" dirty="0"/>
                    </a:p>
                  </a:txBody>
                  <a:tcPr/>
                </a:tc>
                <a:tc>
                  <a:txBody>
                    <a:bodyPr/>
                    <a:lstStyle/>
                    <a:p>
                      <a:r>
                        <a:rPr lang="en-GB" dirty="0"/>
                        <a:t>* </a:t>
                      </a:r>
                      <a:r>
                        <a:rPr lang="en-GB" i="1" dirty="0"/>
                        <a:t>Contradicts statement in 1.21 above</a:t>
                      </a:r>
                    </a:p>
                  </a:txBody>
                  <a:tcPr/>
                </a:tc>
                <a:extLst>
                  <a:ext uri="{0D108BD9-81ED-4DB2-BD59-A6C34878D82A}">
                    <a16:rowId xmlns:a16="http://schemas.microsoft.com/office/drawing/2014/main" xmlns="" val="906436380"/>
                  </a:ext>
                </a:extLst>
              </a:tr>
            </a:tbl>
          </a:graphicData>
        </a:graphic>
      </p:graphicFrame>
    </p:spTree>
    <p:extLst>
      <p:ext uri="{BB962C8B-B14F-4D97-AF65-F5344CB8AC3E}">
        <p14:creationId xmlns:p14="http://schemas.microsoft.com/office/powerpoint/2010/main" xmlns="" val="835226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CA60C-D8F9-478B-B5AB-034D4EEBCB04}"/>
              </a:ext>
            </a:extLst>
          </p:cNvPr>
          <p:cNvSpPr>
            <a:spLocks noGrp="1"/>
          </p:cNvSpPr>
          <p:nvPr>
            <p:ph type="title"/>
          </p:nvPr>
        </p:nvSpPr>
        <p:spPr/>
        <p:txBody>
          <a:bodyPr>
            <a:normAutofit fontScale="90000"/>
          </a:bodyPr>
          <a:lstStyle/>
          <a:p>
            <a:r>
              <a:rPr lang="en-GB" b="1" u="sng" dirty="0">
                <a:solidFill>
                  <a:schemeClr val="accent2">
                    <a:lumMod val="75000"/>
                  </a:schemeClr>
                </a:solidFill>
              </a:rPr>
              <a:t>Timeline - 4 gentile kings mentioned in Daniel</a:t>
            </a:r>
          </a:p>
        </p:txBody>
      </p:sp>
      <p:graphicFrame>
        <p:nvGraphicFramePr>
          <p:cNvPr id="4" name="Content Placeholder 3">
            <a:extLst>
              <a:ext uri="{FF2B5EF4-FFF2-40B4-BE49-F238E27FC236}">
                <a16:creationId xmlns:a16="http://schemas.microsoft.com/office/drawing/2014/main" xmlns="" id="{44F5F755-8AE3-4F9A-9330-7D9EA6283076}"/>
              </a:ext>
            </a:extLst>
          </p:cNvPr>
          <p:cNvGraphicFramePr>
            <a:graphicFrameLocks noGrp="1"/>
          </p:cNvGraphicFramePr>
          <p:nvPr>
            <p:ph idx="1"/>
            <p:extLst>
              <p:ext uri="{D42A27DB-BD31-4B8C-83A1-F6EECF244321}">
                <p14:modId xmlns:p14="http://schemas.microsoft.com/office/powerpoint/2010/main" xmlns="" val="2140801286"/>
              </p:ext>
            </p:extLst>
          </p:nvPr>
        </p:nvGraphicFramePr>
        <p:xfrm>
          <a:off x="1661258" y="2410361"/>
          <a:ext cx="8869483" cy="3816914"/>
        </p:xfrm>
        <a:graphic>
          <a:graphicData uri="http://schemas.openxmlformats.org/drawingml/2006/table">
            <a:tbl>
              <a:tblPr firstRow="1" bandRow="1">
                <a:tableStyleId>{5C22544A-7EE6-4342-B048-85BDC9FD1C3A}</a:tableStyleId>
              </a:tblPr>
              <a:tblGrid>
                <a:gridCol w="2036191">
                  <a:extLst>
                    <a:ext uri="{9D8B030D-6E8A-4147-A177-3AD203B41FA5}">
                      <a16:colId xmlns:a16="http://schemas.microsoft.com/office/drawing/2014/main" xmlns="" val="131293423"/>
                    </a:ext>
                  </a:extLst>
                </a:gridCol>
                <a:gridCol w="1093509">
                  <a:extLst>
                    <a:ext uri="{9D8B030D-6E8A-4147-A177-3AD203B41FA5}">
                      <a16:colId xmlns:a16="http://schemas.microsoft.com/office/drawing/2014/main" xmlns="" val="2748961679"/>
                    </a:ext>
                  </a:extLst>
                </a:gridCol>
                <a:gridCol w="5739783">
                  <a:extLst>
                    <a:ext uri="{9D8B030D-6E8A-4147-A177-3AD203B41FA5}">
                      <a16:colId xmlns:a16="http://schemas.microsoft.com/office/drawing/2014/main" xmlns="" val="2352081108"/>
                    </a:ext>
                  </a:extLst>
                </a:gridCol>
              </a:tblGrid>
              <a:tr h="580560">
                <a:tc>
                  <a:txBody>
                    <a:bodyPr/>
                    <a:lstStyle/>
                    <a:p>
                      <a:r>
                        <a:rPr lang="en-GB" dirty="0"/>
                        <a:t>King </a:t>
                      </a:r>
                    </a:p>
                  </a:txBody>
                  <a:tcPr/>
                </a:tc>
                <a:tc>
                  <a:txBody>
                    <a:bodyPr/>
                    <a:lstStyle/>
                    <a:p>
                      <a:r>
                        <a:rPr lang="en-GB" dirty="0"/>
                        <a:t>b.c. Era</a:t>
                      </a:r>
                    </a:p>
                  </a:txBody>
                  <a:tcPr/>
                </a:tc>
                <a:tc>
                  <a:txBody>
                    <a:bodyPr/>
                    <a:lstStyle/>
                    <a:p>
                      <a:endParaRPr lang="en-GB" dirty="0"/>
                    </a:p>
                  </a:txBody>
                  <a:tcPr/>
                </a:tc>
                <a:extLst>
                  <a:ext uri="{0D108BD9-81ED-4DB2-BD59-A6C34878D82A}">
                    <a16:rowId xmlns:a16="http://schemas.microsoft.com/office/drawing/2014/main" xmlns="" val="1334018031"/>
                  </a:ext>
                </a:extLst>
              </a:tr>
              <a:tr h="767474">
                <a:tc>
                  <a:txBody>
                    <a:bodyPr/>
                    <a:lstStyle/>
                    <a:p>
                      <a:r>
                        <a:rPr lang="en-GB" b="1" dirty="0">
                          <a:solidFill>
                            <a:schemeClr val="accent3">
                              <a:lumMod val="75000"/>
                            </a:schemeClr>
                          </a:solidFill>
                        </a:rPr>
                        <a:t>Nebuchanezzar (II) </a:t>
                      </a:r>
                    </a:p>
                  </a:txBody>
                  <a:tcPr/>
                </a:tc>
                <a:tc>
                  <a:txBody>
                    <a:bodyPr/>
                    <a:lstStyle/>
                    <a:p>
                      <a:r>
                        <a:rPr lang="en-GB" b="1" dirty="0">
                          <a:solidFill>
                            <a:srgbClr val="00B050"/>
                          </a:solidFill>
                        </a:rPr>
                        <a:t>605 - 562</a:t>
                      </a:r>
                    </a:p>
                  </a:txBody>
                  <a:tcPr/>
                </a:tc>
                <a:tc>
                  <a:txBody>
                    <a:bodyPr/>
                    <a:lstStyle/>
                    <a:p>
                      <a:r>
                        <a:rPr lang="en-GB" b="1" dirty="0"/>
                        <a:t>The King humbled in Daniel Chapter 4</a:t>
                      </a:r>
                    </a:p>
                  </a:txBody>
                  <a:tcPr/>
                </a:tc>
                <a:extLst>
                  <a:ext uri="{0D108BD9-81ED-4DB2-BD59-A6C34878D82A}">
                    <a16:rowId xmlns:a16="http://schemas.microsoft.com/office/drawing/2014/main" xmlns="" val="1554595208"/>
                  </a:ext>
                </a:extLst>
              </a:tr>
              <a:tr h="592825">
                <a:tc>
                  <a:txBody>
                    <a:bodyPr/>
                    <a:lstStyle/>
                    <a:p>
                      <a:r>
                        <a:rPr lang="en-GB" b="1" dirty="0">
                          <a:solidFill>
                            <a:schemeClr val="accent3">
                              <a:lumMod val="75000"/>
                            </a:schemeClr>
                          </a:solidFill>
                        </a:rPr>
                        <a:t>Belshazzar</a:t>
                      </a:r>
                    </a:p>
                  </a:txBody>
                  <a:tcPr/>
                </a:tc>
                <a:tc>
                  <a:txBody>
                    <a:bodyPr/>
                    <a:lstStyle/>
                    <a:p>
                      <a:r>
                        <a:rPr lang="en-GB" b="1" dirty="0">
                          <a:solidFill>
                            <a:srgbClr val="00B050"/>
                          </a:solidFill>
                        </a:rPr>
                        <a:t>553-539</a:t>
                      </a:r>
                    </a:p>
                  </a:txBody>
                  <a:tcPr/>
                </a:tc>
                <a:tc>
                  <a:txBody>
                    <a:bodyPr/>
                    <a:lstStyle/>
                    <a:p>
                      <a:r>
                        <a:rPr lang="en-GB" b="1" dirty="0"/>
                        <a:t>Co-regent with Nabonidus last king of the Neo-Babylonian Empire</a:t>
                      </a:r>
                    </a:p>
                  </a:txBody>
                  <a:tcPr/>
                </a:tc>
                <a:extLst>
                  <a:ext uri="{0D108BD9-81ED-4DB2-BD59-A6C34878D82A}">
                    <a16:rowId xmlns:a16="http://schemas.microsoft.com/office/drawing/2014/main" xmlns="" val="1801094018"/>
                  </a:ext>
                </a:extLst>
              </a:tr>
              <a:tr h="748511">
                <a:tc>
                  <a:txBody>
                    <a:bodyPr/>
                    <a:lstStyle/>
                    <a:p>
                      <a:r>
                        <a:rPr lang="en-GB" b="1" dirty="0">
                          <a:solidFill>
                            <a:schemeClr val="accent3">
                              <a:lumMod val="75000"/>
                            </a:schemeClr>
                          </a:solidFill>
                        </a:rPr>
                        <a:t>Cyrus the Great</a:t>
                      </a:r>
                    </a:p>
                  </a:txBody>
                  <a:tcPr/>
                </a:tc>
                <a:tc>
                  <a:txBody>
                    <a:bodyPr/>
                    <a:lstStyle/>
                    <a:p>
                      <a:r>
                        <a:rPr lang="en-GB" b="1" dirty="0">
                          <a:solidFill>
                            <a:srgbClr val="00B050"/>
                          </a:solidFill>
                        </a:rPr>
                        <a:t>600 - 530</a:t>
                      </a:r>
                    </a:p>
                  </a:txBody>
                  <a:tcPr/>
                </a:tc>
                <a:tc>
                  <a:txBody>
                    <a:bodyPr/>
                    <a:lstStyle/>
                    <a:p>
                      <a:r>
                        <a:rPr lang="en-GB" b="1" dirty="0"/>
                        <a:t>Made a decree concerning the Temple but nothing effectively took place towards that end in his reign (21 year delay)</a:t>
                      </a:r>
                    </a:p>
                  </a:txBody>
                  <a:tcPr/>
                </a:tc>
                <a:extLst>
                  <a:ext uri="{0D108BD9-81ED-4DB2-BD59-A6C34878D82A}">
                    <a16:rowId xmlns:a16="http://schemas.microsoft.com/office/drawing/2014/main" xmlns="" val="1319747553"/>
                  </a:ext>
                </a:extLst>
              </a:tr>
              <a:tr h="636957">
                <a:tc>
                  <a:txBody>
                    <a:bodyPr/>
                    <a:lstStyle/>
                    <a:p>
                      <a:r>
                        <a:rPr lang="en-GB" b="1" dirty="0">
                          <a:solidFill>
                            <a:schemeClr val="accent3">
                              <a:lumMod val="75000"/>
                            </a:schemeClr>
                          </a:solidFill>
                        </a:rPr>
                        <a:t>Darius the Great</a:t>
                      </a:r>
                    </a:p>
                  </a:txBody>
                  <a:tcPr/>
                </a:tc>
                <a:tc>
                  <a:txBody>
                    <a:bodyPr/>
                    <a:lstStyle/>
                    <a:p>
                      <a:r>
                        <a:rPr lang="en-GB" b="1" dirty="0">
                          <a:solidFill>
                            <a:srgbClr val="00B050"/>
                          </a:solidFill>
                        </a:rPr>
                        <a:t>550 - 486</a:t>
                      </a:r>
                    </a:p>
                  </a:txBody>
                  <a:tcPr/>
                </a:tc>
                <a:tc>
                  <a:txBody>
                    <a:bodyPr/>
                    <a:lstStyle/>
                    <a:p>
                      <a:r>
                        <a:rPr lang="en-GB" b="1" dirty="0"/>
                        <a:t>Son of Hystapsis, put in place satrapies, (administrative regions) &amp; organised the kingdom. Temple built in his dispensation</a:t>
                      </a:r>
                    </a:p>
                  </a:txBody>
                  <a:tcPr/>
                </a:tc>
                <a:extLst>
                  <a:ext uri="{0D108BD9-81ED-4DB2-BD59-A6C34878D82A}">
                    <a16:rowId xmlns:a16="http://schemas.microsoft.com/office/drawing/2014/main" xmlns="" val="906436380"/>
                  </a:ext>
                </a:extLst>
              </a:tr>
            </a:tbl>
          </a:graphicData>
        </a:graphic>
      </p:graphicFrame>
    </p:spTree>
    <p:extLst>
      <p:ext uri="{BB962C8B-B14F-4D97-AF65-F5344CB8AC3E}">
        <p14:creationId xmlns:p14="http://schemas.microsoft.com/office/powerpoint/2010/main" xmlns="" val="4082246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E8B927-678B-424E-BAF5-9D48029F8D3C}"/>
              </a:ext>
            </a:extLst>
          </p:cNvPr>
          <p:cNvSpPr>
            <a:spLocks noGrp="1"/>
          </p:cNvSpPr>
          <p:nvPr>
            <p:ph type="title"/>
          </p:nvPr>
        </p:nvSpPr>
        <p:spPr/>
        <p:txBody>
          <a:bodyPr>
            <a:normAutofit fontScale="90000"/>
          </a:bodyPr>
          <a:lstStyle/>
          <a:p>
            <a:r>
              <a:rPr lang="en-GB" b="1" dirty="0">
                <a:solidFill>
                  <a:schemeClr val="accent2">
                    <a:lumMod val="75000"/>
                  </a:schemeClr>
                </a:solidFill>
              </a:rPr>
              <a:t>Why is Daniel’s chronology not straightforward?</a:t>
            </a:r>
          </a:p>
        </p:txBody>
      </p:sp>
      <p:sp>
        <p:nvSpPr>
          <p:cNvPr id="3" name="Subtitle 2">
            <a:extLst>
              <a:ext uri="{FF2B5EF4-FFF2-40B4-BE49-F238E27FC236}">
                <a16:creationId xmlns:a16="http://schemas.microsoft.com/office/drawing/2014/main" xmlns="" id="{3B3A9354-539C-4D07-9924-6CB05110AC88}"/>
              </a:ext>
            </a:extLst>
          </p:cNvPr>
          <p:cNvSpPr>
            <a:spLocks noGrp="1"/>
          </p:cNvSpPr>
          <p:nvPr>
            <p:ph idx="1"/>
          </p:nvPr>
        </p:nvSpPr>
        <p:spPr>
          <a:solidFill>
            <a:schemeClr val="bg1"/>
          </a:solidFill>
        </p:spPr>
        <p:txBody>
          <a:bodyPr>
            <a:noAutofit/>
          </a:bodyPr>
          <a:lstStyle/>
          <a:p>
            <a:r>
              <a:rPr lang="en-GB" b="1" dirty="0"/>
              <a:t>Look at the following king lists for the Babylonian / Medo Persian era covering the life of Daniel and a little beyond. The kings mentioned in Daniel’s prophecy do not follow in succession</a:t>
            </a:r>
          </a:p>
          <a:p>
            <a:r>
              <a:rPr lang="en-GB" b="1" dirty="0">
                <a:highlight>
                  <a:srgbClr val="FFFF00"/>
                </a:highlight>
              </a:rPr>
              <a:t>The yellow highlights </a:t>
            </a:r>
            <a:r>
              <a:rPr lang="en-GB" b="1" dirty="0"/>
              <a:t>show the kings mentioned in Daniel – but look how many Daniel passes over / never mentions!</a:t>
            </a:r>
          </a:p>
          <a:p>
            <a:r>
              <a:rPr lang="en-GB" b="1" dirty="0"/>
              <a:t>Click on the Wikipedia links to the kings to extend your knowledge</a:t>
            </a:r>
          </a:p>
        </p:txBody>
      </p:sp>
    </p:spTree>
    <p:extLst>
      <p:ext uri="{BB962C8B-B14F-4D97-AF65-F5344CB8AC3E}">
        <p14:creationId xmlns:p14="http://schemas.microsoft.com/office/powerpoint/2010/main" xmlns="" val="3702290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8B699D9-D0B7-4AA5-928A-3E9301317F44}"/>
              </a:ext>
            </a:extLst>
          </p:cNvPr>
          <p:cNvGraphicFramePr>
            <a:graphicFrameLocks noGrp="1"/>
          </p:cNvGraphicFramePr>
          <p:nvPr>
            <p:extLst>
              <p:ext uri="{D42A27DB-BD31-4B8C-83A1-F6EECF244321}">
                <p14:modId xmlns:p14="http://schemas.microsoft.com/office/powerpoint/2010/main" xmlns="" val="3121894226"/>
              </p:ext>
            </p:extLst>
          </p:nvPr>
        </p:nvGraphicFramePr>
        <p:xfrm>
          <a:off x="0" y="82578"/>
          <a:ext cx="12210852" cy="6692844"/>
        </p:xfrm>
        <a:graphic>
          <a:graphicData uri="http://schemas.openxmlformats.org/drawingml/2006/table">
            <a:tbl>
              <a:tblPr firstRow="1" bandRow="1">
                <a:tableStyleId>{5C22544A-7EE6-4342-B048-85BDC9FD1C3A}</a:tableStyleId>
              </a:tblPr>
              <a:tblGrid>
                <a:gridCol w="4082934">
                  <a:extLst>
                    <a:ext uri="{9D8B030D-6E8A-4147-A177-3AD203B41FA5}">
                      <a16:colId xmlns:a16="http://schemas.microsoft.com/office/drawing/2014/main" xmlns="" val="2877956028"/>
                    </a:ext>
                  </a:extLst>
                </a:gridCol>
                <a:gridCol w="2593394">
                  <a:extLst>
                    <a:ext uri="{9D8B030D-6E8A-4147-A177-3AD203B41FA5}">
                      <a16:colId xmlns:a16="http://schemas.microsoft.com/office/drawing/2014/main" xmlns="" val="632960627"/>
                    </a:ext>
                  </a:extLst>
                </a:gridCol>
                <a:gridCol w="5534524">
                  <a:extLst>
                    <a:ext uri="{9D8B030D-6E8A-4147-A177-3AD203B41FA5}">
                      <a16:colId xmlns:a16="http://schemas.microsoft.com/office/drawing/2014/main" xmlns="" val="3642413531"/>
                    </a:ext>
                  </a:extLst>
                </a:gridCol>
              </a:tblGrid>
              <a:tr h="705852">
                <a:tc>
                  <a:txBody>
                    <a:bodyPr/>
                    <a:lstStyle/>
                    <a:p>
                      <a:r>
                        <a:rPr lang="en-GB" sz="3600" dirty="0"/>
                        <a:t>Ruler</a:t>
                      </a:r>
                      <a:r>
                        <a:rPr lang="en-GB" dirty="0"/>
                        <a:t> </a:t>
                      </a:r>
                    </a:p>
                  </a:txBody>
                  <a:tcPr/>
                </a:tc>
                <a:tc>
                  <a:txBody>
                    <a:bodyPr/>
                    <a:lstStyle/>
                    <a:p>
                      <a:r>
                        <a:rPr lang="en-GB" sz="4000" dirty="0"/>
                        <a:t>Reigned</a:t>
                      </a:r>
                    </a:p>
                  </a:txBody>
                  <a:tcPr/>
                </a:tc>
                <a:tc>
                  <a:txBody>
                    <a:bodyPr/>
                    <a:lstStyle/>
                    <a:p>
                      <a:r>
                        <a:rPr lang="en-GB" sz="4000" dirty="0"/>
                        <a:t>Comments</a:t>
                      </a:r>
                    </a:p>
                  </a:txBody>
                  <a:tcPr/>
                </a:tc>
                <a:extLst>
                  <a:ext uri="{0D108BD9-81ED-4DB2-BD59-A6C34878D82A}">
                    <a16:rowId xmlns:a16="http://schemas.microsoft.com/office/drawing/2014/main" xmlns="" val="2031943579"/>
                  </a:ext>
                </a:extLst>
              </a:tr>
              <a:tr h="1387777">
                <a:tc>
                  <a:txBody>
                    <a:bodyPr/>
                    <a:lstStyle/>
                    <a:p>
                      <a:r>
                        <a:rPr lang="en-GB" sz="2400" b="1" i="0" u="sng" kern="1200" dirty="0">
                          <a:solidFill>
                            <a:schemeClr val="accent3">
                              <a:lumMod val="75000"/>
                            </a:schemeClr>
                          </a:solidFill>
                          <a:effectLst/>
                          <a:latin typeface="+mn-lt"/>
                          <a:ea typeface="+mn-ea"/>
                          <a:cs typeface="+mn-cs"/>
                          <a:hlinkClick r:id="rId2">
                            <a:extLst>
                              <a:ext uri="{A12FA001-AC4F-418D-AE19-62706E023703}">
                                <ahyp:hlinkClr xmlns:ahyp="http://schemas.microsoft.com/office/drawing/2018/hyperlinkcolor" xmlns="" val="tx"/>
                              </a:ext>
                            </a:extLst>
                          </a:hlinkClick>
                        </a:rPr>
                        <a:t>Nabu-apla-usur</a:t>
                      </a:r>
                      <a:r>
                        <a:rPr lang="en-GB" sz="2400" b="1" i="0" u="none" strike="noStrike" kern="1200" dirty="0">
                          <a:solidFill>
                            <a:schemeClr val="accent3">
                              <a:lumMod val="75000"/>
                            </a:schemeClr>
                          </a:solidFill>
                          <a:effectLst/>
                          <a:latin typeface="+mn-lt"/>
                          <a:ea typeface="+mn-ea"/>
                          <a:cs typeface="+mn-cs"/>
                        </a:rPr>
                        <a:t> (</a:t>
                      </a:r>
                      <a:r>
                        <a:rPr lang="en-GB" sz="2400" b="1" i="0" u="none" strike="noStrike" kern="1200" dirty="0">
                          <a:solidFill>
                            <a:schemeClr val="accent3">
                              <a:lumMod val="75000"/>
                            </a:schemeClr>
                          </a:solidFill>
                          <a:effectLst/>
                          <a:latin typeface="+mn-lt"/>
                          <a:ea typeface="+mn-ea"/>
                          <a:cs typeface="+mn-cs"/>
                          <a:hlinkClick r:id="rId3" tooltip="Nabopolassar">
                            <a:extLst>
                              <a:ext uri="{A12FA001-AC4F-418D-AE19-62706E023703}">
                                <ahyp:hlinkClr xmlns:ahyp="http://schemas.microsoft.com/office/drawing/2018/hyperlinkcolor" xmlns="" val="tx"/>
                              </a:ext>
                            </a:extLst>
                          </a:hlinkClick>
                        </a:rPr>
                        <a:t>Nabopolassar</a:t>
                      </a:r>
                      <a:r>
                        <a:rPr lang="en-GB" sz="2400" b="1" i="0" u="none" strike="noStrike" kern="1200" dirty="0">
                          <a:solidFill>
                            <a:schemeClr val="accent3">
                              <a:lumMod val="75000"/>
                            </a:schemeClr>
                          </a:solidFill>
                          <a:effectLst/>
                          <a:latin typeface="+mn-lt"/>
                          <a:ea typeface="+mn-ea"/>
                          <a:cs typeface="+mn-cs"/>
                        </a:rPr>
                        <a:t>)</a:t>
                      </a:r>
                      <a:endParaRPr lang="en-GB" sz="2400" b="1" dirty="0">
                        <a:solidFill>
                          <a:schemeClr val="accent3">
                            <a:lumMod val="75000"/>
                          </a:schemeClr>
                        </a:solidFill>
                      </a:endParaRPr>
                    </a:p>
                  </a:txBody>
                  <a:tcPr/>
                </a:tc>
                <a:tc>
                  <a:txBody>
                    <a:bodyPr/>
                    <a:lstStyle/>
                    <a:p>
                      <a:r>
                        <a:rPr lang="en-GB" sz="2400" b="1" i="0" u="none" strike="noStrike" kern="1200" dirty="0">
                          <a:solidFill>
                            <a:srgbClr val="00B050"/>
                          </a:solidFill>
                          <a:effectLst/>
                          <a:latin typeface="+mn-lt"/>
                          <a:ea typeface="+mn-ea"/>
                          <a:cs typeface="+mn-cs"/>
                        </a:rPr>
                        <a:t>626 – 605 BC</a:t>
                      </a:r>
                      <a:endParaRPr lang="en-GB" sz="2400" b="1" dirty="0">
                        <a:solidFill>
                          <a:srgbClr val="00B050"/>
                        </a:solidFill>
                      </a:endParaRPr>
                    </a:p>
                  </a:txBody>
                  <a:tcPr/>
                </a:tc>
                <a:tc>
                  <a:txBody>
                    <a:bodyPr/>
                    <a:lstStyle/>
                    <a:p>
                      <a:r>
                        <a:rPr lang="en-GB" sz="1800" b="1" i="0" u="none" strike="noStrike" kern="1200" dirty="0">
                          <a:solidFill>
                            <a:schemeClr val="dk1"/>
                          </a:solidFill>
                          <a:effectLst/>
                          <a:latin typeface="+mn-lt"/>
                          <a:ea typeface="+mn-ea"/>
                          <a:cs typeface="+mn-cs"/>
                        </a:rPr>
                        <a:t>Took control of Babylonia from </a:t>
                      </a:r>
                      <a:r>
                        <a:rPr lang="en-GB" sz="1800" b="1" i="0" u="none" strike="noStrike" kern="1200" dirty="0">
                          <a:solidFill>
                            <a:schemeClr val="dk1"/>
                          </a:solidFill>
                          <a:effectLst/>
                          <a:latin typeface="+mn-lt"/>
                          <a:ea typeface="+mn-ea"/>
                          <a:cs typeface="+mn-cs"/>
                          <a:hlinkClick r:id="rId4" tooltip="Sinsharishkun"/>
                        </a:rPr>
                        <a:t>Sinsharishkun</a:t>
                      </a:r>
                      <a:r>
                        <a:rPr lang="en-GB" sz="1800" b="1" i="0" u="none" strike="noStrike" kern="1200" dirty="0">
                          <a:solidFill>
                            <a:schemeClr val="dk1"/>
                          </a:solidFill>
                          <a:effectLst/>
                          <a:latin typeface="+mn-lt"/>
                          <a:ea typeface="+mn-ea"/>
                          <a:cs typeface="+mn-cs"/>
                        </a:rPr>
                        <a:t> of Assyria, ejected Assyrian armies from Babylonia in 616 BC. Entered into alliance with </a:t>
                      </a:r>
                      <a:r>
                        <a:rPr lang="en-GB" sz="1800" b="1" i="0" u="none" strike="noStrike" kern="1200" dirty="0">
                          <a:solidFill>
                            <a:schemeClr val="dk1"/>
                          </a:solidFill>
                          <a:effectLst/>
                          <a:latin typeface="+mn-lt"/>
                          <a:ea typeface="+mn-ea"/>
                          <a:cs typeface="+mn-cs"/>
                          <a:hlinkClick r:id="rId5" tooltip="Cyaxares"/>
                        </a:rPr>
                        <a:t>Cyaxares</a:t>
                      </a:r>
                      <a:r>
                        <a:rPr lang="en-GB" sz="1800" b="1" i="0" u="none" strike="noStrike" kern="1200" dirty="0">
                          <a:solidFill>
                            <a:schemeClr val="dk1"/>
                          </a:solidFill>
                          <a:effectLst/>
                          <a:latin typeface="+mn-lt"/>
                          <a:ea typeface="+mn-ea"/>
                          <a:cs typeface="+mn-cs"/>
                        </a:rPr>
                        <a:t> and destroyed Assyrian empire. </a:t>
                      </a:r>
                      <a:endParaRPr lang="en-GB" b="1" dirty="0"/>
                    </a:p>
                  </a:txBody>
                  <a:tcPr/>
                </a:tc>
                <a:extLst>
                  <a:ext uri="{0D108BD9-81ED-4DB2-BD59-A6C34878D82A}">
                    <a16:rowId xmlns:a16="http://schemas.microsoft.com/office/drawing/2014/main" xmlns="" val="115657288"/>
                  </a:ext>
                </a:extLst>
              </a:tr>
              <a:tr h="867361">
                <a:tc>
                  <a:txBody>
                    <a:bodyPr/>
                    <a:lstStyle/>
                    <a:p>
                      <a:r>
                        <a:rPr lang="en-GB" sz="2400" b="1" i="0" u="sng" kern="1200" dirty="0">
                          <a:solidFill>
                            <a:schemeClr val="accent3">
                              <a:lumMod val="75000"/>
                            </a:schemeClr>
                          </a:solidFill>
                          <a:effectLst/>
                          <a:latin typeface="+mn-lt"/>
                          <a:ea typeface="+mn-ea"/>
                          <a:cs typeface="+mn-cs"/>
                          <a:hlinkClick r:id="rId6">
                            <a:extLst>
                              <a:ext uri="{A12FA001-AC4F-418D-AE19-62706E023703}">
                                <ahyp:hlinkClr xmlns:ahyp="http://schemas.microsoft.com/office/drawing/2018/hyperlinkcolor" xmlns="" val="tx"/>
                              </a:ext>
                            </a:extLst>
                          </a:hlinkClick>
                        </a:rPr>
                        <a:t>Nabu-kudurri-usur</a:t>
                      </a:r>
                      <a:r>
                        <a:rPr lang="en-GB" sz="2400" b="1" i="0" u="none" strike="noStrike" kern="1200" dirty="0">
                          <a:solidFill>
                            <a:schemeClr val="accent3">
                              <a:lumMod val="75000"/>
                            </a:schemeClr>
                          </a:solidFill>
                          <a:effectLst/>
                          <a:latin typeface="+mn-lt"/>
                          <a:ea typeface="+mn-ea"/>
                          <a:cs typeface="+mn-cs"/>
                        </a:rPr>
                        <a:t> </a:t>
                      </a:r>
                      <a:r>
                        <a:rPr lang="en-GB" sz="2400" b="1" i="0" u="none" strike="noStrike" kern="1200" dirty="0">
                          <a:solidFill>
                            <a:schemeClr val="accent3">
                              <a:lumMod val="75000"/>
                            </a:schemeClr>
                          </a:solidFill>
                          <a:effectLst/>
                          <a:highlight>
                            <a:srgbClr val="FFFF00"/>
                          </a:highlight>
                          <a:latin typeface="+mn-lt"/>
                          <a:ea typeface="+mn-ea"/>
                          <a:cs typeface="+mn-cs"/>
                        </a:rPr>
                        <a:t>(</a:t>
                      </a:r>
                      <a:r>
                        <a:rPr lang="en-GB" sz="2400" b="1" i="0" u="none" strike="noStrike" kern="1200" dirty="0">
                          <a:solidFill>
                            <a:schemeClr val="accent3">
                              <a:lumMod val="75000"/>
                            </a:schemeClr>
                          </a:solidFill>
                          <a:effectLst/>
                          <a:highlight>
                            <a:srgbClr val="FFFF00"/>
                          </a:highlight>
                          <a:latin typeface="+mn-lt"/>
                          <a:ea typeface="+mn-ea"/>
                          <a:cs typeface="+mn-cs"/>
                          <a:hlinkClick r:id="rId7" tooltip="Nebuchadnezzar II">
                            <a:extLst>
                              <a:ext uri="{A12FA001-AC4F-418D-AE19-62706E023703}">
                                <ahyp:hlinkClr xmlns:ahyp="http://schemas.microsoft.com/office/drawing/2018/hyperlinkcolor" xmlns="" val="tx"/>
                              </a:ext>
                            </a:extLst>
                          </a:hlinkClick>
                        </a:rPr>
                        <a:t>Nebuchadnezzar II</a:t>
                      </a:r>
                      <a:r>
                        <a:rPr lang="en-GB" sz="2400" b="1" i="0" u="none" strike="noStrike" kern="1200" dirty="0">
                          <a:solidFill>
                            <a:schemeClr val="accent3">
                              <a:lumMod val="75000"/>
                            </a:schemeClr>
                          </a:solidFill>
                          <a:effectLst/>
                          <a:highlight>
                            <a:srgbClr val="FFFF00"/>
                          </a:highlight>
                          <a:latin typeface="+mn-lt"/>
                          <a:ea typeface="+mn-ea"/>
                          <a:cs typeface="+mn-cs"/>
                        </a:rPr>
                        <a:t>)</a:t>
                      </a:r>
                      <a:endParaRPr lang="en-GB" sz="2400" b="1" dirty="0">
                        <a:solidFill>
                          <a:schemeClr val="accent3">
                            <a:lumMod val="75000"/>
                          </a:schemeClr>
                        </a:solidFill>
                        <a:highlight>
                          <a:srgbClr val="FFFF00"/>
                        </a:highlight>
                      </a:endParaRPr>
                    </a:p>
                  </a:txBody>
                  <a:tcPr/>
                </a:tc>
                <a:tc>
                  <a:txBody>
                    <a:bodyPr/>
                    <a:lstStyle/>
                    <a:p>
                      <a:r>
                        <a:rPr lang="en-GB" sz="2400" b="1" i="0" u="none" strike="noStrike" kern="1200" dirty="0">
                          <a:solidFill>
                            <a:srgbClr val="00B050"/>
                          </a:solidFill>
                          <a:effectLst/>
                          <a:latin typeface="+mn-lt"/>
                          <a:ea typeface="+mn-ea"/>
                          <a:cs typeface="+mn-cs"/>
                        </a:rPr>
                        <a:t>605 – 562 BC</a:t>
                      </a:r>
                      <a:endParaRPr lang="en-GB" sz="2400" b="1" dirty="0">
                        <a:solidFill>
                          <a:srgbClr val="00B050"/>
                        </a:solidFill>
                      </a:endParaRPr>
                    </a:p>
                  </a:txBody>
                  <a:tcPr/>
                </a:tc>
                <a:tc>
                  <a:txBody>
                    <a:bodyPr/>
                    <a:lstStyle/>
                    <a:p>
                      <a:r>
                        <a:rPr lang="en-GB" sz="1800" b="1" i="0" u="none" strike="noStrike" kern="1200" dirty="0">
                          <a:solidFill>
                            <a:schemeClr val="dk1"/>
                          </a:solidFill>
                          <a:effectLst/>
                          <a:latin typeface="+mn-lt"/>
                          <a:ea typeface="+mn-ea"/>
                          <a:cs typeface="+mn-cs"/>
                          <a:hlinkClick r:id="rId8" tooltip="Chaldea"/>
                        </a:rPr>
                        <a:t>Chaldean</a:t>
                      </a:r>
                      <a:r>
                        <a:rPr lang="en-GB" sz="1800" b="1" i="0" u="none" strike="noStrike" kern="1200" dirty="0">
                          <a:solidFill>
                            <a:schemeClr val="dk1"/>
                          </a:solidFill>
                          <a:effectLst/>
                          <a:latin typeface="+mn-lt"/>
                          <a:ea typeface="+mn-ea"/>
                          <a:cs typeface="+mn-cs"/>
                        </a:rPr>
                        <a:t> king. Defeated the </a:t>
                      </a:r>
                      <a:r>
                        <a:rPr lang="en-GB" sz="1800" b="1" i="0" u="none" strike="noStrike" kern="1200" dirty="0">
                          <a:solidFill>
                            <a:schemeClr val="dk1"/>
                          </a:solidFill>
                          <a:effectLst/>
                          <a:latin typeface="+mn-lt"/>
                          <a:ea typeface="+mn-ea"/>
                          <a:cs typeface="+mn-cs"/>
                          <a:hlinkClick r:id="rId9" tooltip="Egyptians"/>
                        </a:rPr>
                        <a:t>Egyptians</a:t>
                      </a:r>
                      <a:r>
                        <a:rPr lang="en-GB" sz="1800" b="1" i="0" u="none" strike="noStrike" kern="1200" dirty="0">
                          <a:solidFill>
                            <a:schemeClr val="dk1"/>
                          </a:solidFill>
                          <a:effectLst/>
                          <a:latin typeface="+mn-lt"/>
                          <a:ea typeface="+mn-ea"/>
                          <a:cs typeface="+mn-cs"/>
                        </a:rPr>
                        <a:t> and Assyrians at </a:t>
                      </a:r>
                      <a:r>
                        <a:rPr lang="en-GB" sz="1800" b="1" i="0" u="none" strike="noStrike" kern="1200" dirty="0">
                          <a:solidFill>
                            <a:schemeClr val="dk1"/>
                          </a:solidFill>
                          <a:effectLst/>
                          <a:latin typeface="+mn-lt"/>
                          <a:ea typeface="+mn-ea"/>
                          <a:cs typeface="+mn-cs"/>
                          <a:hlinkClick r:id="rId10" tooltip="Carchemish"/>
                        </a:rPr>
                        <a:t>Carchemish</a:t>
                      </a:r>
                      <a:r>
                        <a:rPr lang="en-GB" sz="1800" b="1" i="0" u="none" strike="noStrike" kern="1200" dirty="0">
                          <a:solidFill>
                            <a:schemeClr val="dk1"/>
                          </a:solidFill>
                          <a:effectLst/>
                          <a:latin typeface="+mn-lt"/>
                          <a:ea typeface="+mn-ea"/>
                          <a:cs typeface="+mn-cs"/>
                        </a:rPr>
                        <a:t> 605 </a:t>
                      </a:r>
                      <a:r>
                        <a:rPr lang="en-GB" sz="1800" b="1" i="0" u="none" strike="noStrike" kern="1200" dirty="0" err="1">
                          <a:solidFill>
                            <a:schemeClr val="dk1"/>
                          </a:solidFill>
                          <a:effectLst/>
                          <a:latin typeface="+mn-lt"/>
                          <a:ea typeface="+mn-ea"/>
                          <a:cs typeface="+mn-cs"/>
                        </a:rPr>
                        <a:t>b.c.</a:t>
                      </a:r>
                      <a:r>
                        <a:rPr lang="en-GB" sz="1800" b="1" i="0" u="none" strike="noStrike" kern="1200" dirty="0">
                          <a:solidFill>
                            <a:schemeClr val="dk1"/>
                          </a:solidFill>
                          <a:effectLst/>
                          <a:latin typeface="+mn-lt"/>
                          <a:ea typeface="+mn-ea"/>
                          <a:cs typeface="+mn-cs"/>
                        </a:rPr>
                        <a:t> Is associated with </a:t>
                      </a:r>
                      <a:r>
                        <a:rPr lang="en-GB" sz="1800" b="1" i="0" u="none" strike="noStrike" kern="1200" dirty="0">
                          <a:solidFill>
                            <a:schemeClr val="dk1"/>
                          </a:solidFill>
                          <a:effectLst/>
                          <a:latin typeface="+mn-lt"/>
                          <a:ea typeface="+mn-ea"/>
                          <a:cs typeface="+mn-cs"/>
                          <a:hlinkClick r:id="rId11" tooltip="Daniel (biblical figure)"/>
                        </a:rPr>
                        <a:t>Daniel</a:t>
                      </a:r>
                      <a:r>
                        <a:rPr lang="en-GB" sz="1800" b="1" i="0" u="none" strike="noStrike" kern="1200" dirty="0">
                          <a:solidFill>
                            <a:schemeClr val="dk1"/>
                          </a:solidFill>
                          <a:effectLst/>
                          <a:latin typeface="+mn-lt"/>
                          <a:ea typeface="+mn-ea"/>
                          <a:cs typeface="+mn-cs"/>
                        </a:rPr>
                        <a:t> in the Bible. </a:t>
                      </a:r>
                      <a:endParaRPr lang="en-GB" b="1" dirty="0"/>
                    </a:p>
                  </a:txBody>
                  <a:tcPr/>
                </a:tc>
                <a:extLst>
                  <a:ext uri="{0D108BD9-81ED-4DB2-BD59-A6C34878D82A}">
                    <a16:rowId xmlns:a16="http://schemas.microsoft.com/office/drawing/2014/main" xmlns="" val="1316259600"/>
                  </a:ext>
                </a:extLst>
              </a:tr>
              <a:tr h="832382">
                <a:tc>
                  <a:txBody>
                    <a:bodyPr/>
                    <a:lstStyle/>
                    <a:p>
                      <a:r>
                        <a:rPr lang="en-GB" sz="2400" b="1" i="0" u="sng" kern="1200" dirty="0">
                          <a:solidFill>
                            <a:schemeClr val="accent3">
                              <a:lumMod val="75000"/>
                            </a:schemeClr>
                          </a:solidFill>
                          <a:effectLst/>
                          <a:latin typeface="+mn-lt"/>
                          <a:ea typeface="+mn-ea"/>
                          <a:cs typeface="+mn-cs"/>
                          <a:hlinkClick r:id="rId12">
                            <a:extLst>
                              <a:ext uri="{A12FA001-AC4F-418D-AE19-62706E023703}">
                                <ahyp:hlinkClr xmlns:ahyp="http://schemas.microsoft.com/office/drawing/2018/hyperlinkcolor" xmlns="" val="tx"/>
                              </a:ext>
                            </a:extLst>
                          </a:hlinkClick>
                        </a:rPr>
                        <a:t>Amel-Marduk</a:t>
                      </a:r>
                      <a:r>
                        <a:rPr lang="en-GB" sz="2400" b="1" i="0" u="none" strike="noStrike" kern="1200" dirty="0">
                          <a:solidFill>
                            <a:schemeClr val="accent3">
                              <a:lumMod val="75000"/>
                            </a:schemeClr>
                          </a:solidFill>
                          <a:effectLst/>
                          <a:latin typeface="+mn-lt"/>
                          <a:ea typeface="+mn-ea"/>
                          <a:cs typeface="+mn-cs"/>
                        </a:rPr>
                        <a:t> (Evil-Merodach)</a:t>
                      </a:r>
                      <a:endParaRPr lang="en-GB" sz="2400" b="1" dirty="0">
                        <a:solidFill>
                          <a:schemeClr val="accent3">
                            <a:lumMod val="75000"/>
                          </a:schemeClr>
                        </a:solidFill>
                      </a:endParaRPr>
                    </a:p>
                  </a:txBody>
                  <a:tcPr/>
                </a:tc>
                <a:tc>
                  <a:txBody>
                    <a:bodyPr/>
                    <a:lstStyle/>
                    <a:p>
                      <a:r>
                        <a:rPr lang="en-GB" sz="2400" b="1" i="0" u="none" strike="noStrike" kern="1200" dirty="0">
                          <a:solidFill>
                            <a:srgbClr val="00B050"/>
                          </a:solidFill>
                          <a:effectLst/>
                          <a:latin typeface="+mn-lt"/>
                          <a:ea typeface="+mn-ea"/>
                          <a:cs typeface="+mn-cs"/>
                        </a:rPr>
                        <a:t>562 – 560 BC</a:t>
                      </a:r>
                      <a:endParaRPr lang="en-GB" sz="2400" b="1" dirty="0">
                        <a:solidFill>
                          <a:srgbClr val="00B050"/>
                        </a:solidFill>
                      </a:endParaRPr>
                    </a:p>
                  </a:txBody>
                  <a:tcPr/>
                </a:tc>
                <a:tc>
                  <a:txBody>
                    <a:bodyPr/>
                    <a:lstStyle/>
                    <a:p>
                      <a:r>
                        <a:rPr lang="en-GB" sz="1800" b="1" i="0" u="none" strike="noStrike" kern="1200" dirty="0">
                          <a:solidFill>
                            <a:schemeClr val="dk1"/>
                          </a:solidFill>
                          <a:effectLst/>
                          <a:latin typeface="+mn-lt"/>
                          <a:ea typeface="+mn-ea"/>
                          <a:cs typeface="+mn-cs"/>
                        </a:rPr>
                        <a:t>Released </a:t>
                      </a:r>
                      <a:r>
                        <a:rPr lang="en-GB" sz="1800" b="1" i="0" u="sng" kern="1200" dirty="0">
                          <a:solidFill>
                            <a:schemeClr val="dk1"/>
                          </a:solidFill>
                          <a:effectLst/>
                          <a:latin typeface="+mn-lt"/>
                          <a:ea typeface="+mn-ea"/>
                          <a:cs typeface="+mn-cs"/>
                          <a:hlinkClick r:id="rId13"/>
                        </a:rPr>
                        <a:t>Jeconiah</a:t>
                      </a:r>
                      <a:r>
                        <a:rPr lang="en-GB" sz="1800" b="1" i="0" u="none" strike="noStrike" kern="1200" dirty="0">
                          <a:solidFill>
                            <a:schemeClr val="dk1"/>
                          </a:solidFill>
                          <a:effectLst/>
                          <a:latin typeface="+mn-lt"/>
                          <a:ea typeface="+mn-ea"/>
                          <a:cs typeface="+mn-cs"/>
                        </a:rPr>
                        <a:t> after 37 years in captivity. Reigned 2 years until assassinated by </a:t>
                      </a:r>
                      <a:r>
                        <a:rPr lang="en-GB" sz="1800" b="1" i="0" u="none" strike="noStrike" kern="1200" dirty="0" err="1">
                          <a:solidFill>
                            <a:schemeClr val="dk1"/>
                          </a:solidFill>
                          <a:effectLst/>
                          <a:latin typeface="+mn-lt"/>
                          <a:ea typeface="+mn-ea"/>
                          <a:cs typeface="+mn-cs"/>
                        </a:rPr>
                        <a:t>Neriglissar</a:t>
                      </a:r>
                      <a:r>
                        <a:rPr lang="en-GB" sz="1800" b="1" i="0" u="none" strike="noStrike" kern="1200" dirty="0">
                          <a:solidFill>
                            <a:schemeClr val="dk1"/>
                          </a:solidFill>
                          <a:effectLst/>
                          <a:latin typeface="+mn-lt"/>
                          <a:ea typeface="+mn-ea"/>
                          <a:cs typeface="+mn-cs"/>
                        </a:rPr>
                        <a:t> his brother in law</a:t>
                      </a:r>
                      <a:endParaRPr lang="en-GB" b="1" dirty="0"/>
                    </a:p>
                  </a:txBody>
                  <a:tcPr/>
                </a:tc>
                <a:extLst>
                  <a:ext uri="{0D108BD9-81ED-4DB2-BD59-A6C34878D82A}">
                    <a16:rowId xmlns:a16="http://schemas.microsoft.com/office/drawing/2014/main" xmlns="" val="2149625197"/>
                  </a:ext>
                </a:extLst>
              </a:tr>
              <a:tr h="832382">
                <a:tc>
                  <a:txBody>
                    <a:bodyPr/>
                    <a:lstStyle/>
                    <a:p>
                      <a:r>
                        <a:rPr lang="en-GB" sz="2400" b="1" i="0" u="sng" kern="1200" dirty="0">
                          <a:solidFill>
                            <a:schemeClr val="accent3">
                              <a:lumMod val="75000"/>
                            </a:schemeClr>
                          </a:solidFill>
                          <a:effectLst/>
                          <a:latin typeface="+mn-lt"/>
                          <a:ea typeface="+mn-ea"/>
                          <a:cs typeface="+mn-cs"/>
                          <a:hlinkClick r:id="rId14">
                            <a:extLst>
                              <a:ext uri="{A12FA001-AC4F-418D-AE19-62706E023703}">
                                <ahyp:hlinkClr xmlns:ahyp="http://schemas.microsoft.com/office/drawing/2018/hyperlinkcolor" xmlns="" val="tx"/>
                              </a:ext>
                            </a:extLst>
                          </a:hlinkClick>
                        </a:rPr>
                        <a:t>Nergal-shar-usur</a:t>
                      </a:r>
                      <a:r>
                        <a:rPr lang="en-GB" sz="2400" b="1" i="0" u="none" strike="noStrike" kern="1200" dirty="0">
                          <a:solidFill>
                            <a:schemeClr val="accent3">
                              <a:lumMod val="75000"/>
                            </a:schemeClr>
                          </a:solidFill>
                          <a:effectLst/>
                          <a:latin typeface="+mn-lt"/>
                          <a:ea typeface="+mn-ea"/>
                          <a:cs typeface="+mn-cs"/>
                        </a:rPr>
                        <a:t> (Nergal-sharezer/Neriglissar)</a:t>
                      </a:r>
                      <a:endParaRPr lang="en-GB" sz="2400" b="1" dirty="0">
                        <a:solidFill>
                          <a:schemeClr val="accent3">
                            <a:lumMod val="75000"/>
                          </a:schemeClr>
                        </a:solidFill>
                      </a:endParaRPr>
                    </a:p>
                  </a:txBody>
                  <a:tcPr/>
                </a:tc>
                <a:tc>
                  <a:txBody>
                    <a:bodyPr/>
                    <a:lstStyle/>
                    <a:p>
                      <a:r>
                        <a:rPr lang="en-GB" sz="2400" b="1" dirty="0">
                          <a:solidFill>
                            <a:srgbClr val="00B050"/>
                          </a:solidFill>
                          <a:effectLst/>
                        </a:rPr>
                        <a:t>560 – 556 BC</a:t>
                      </a:r>
                    </a:p>
                  </a:txBody>
                  <a:tcPr marL="19050" marR="19050" marT="19050" marB="19050" anchor="ctr"/>
                </a:tc>
                <a:tc>
                  <a:txBody>
                    <a:bodyPr/>
                    <a:lstStyle/>
                    <a:p>
                      <a:r>
                        <a:rPr lang="en-GB" b="1" dirty="0">
                          <a:effectLst/>
                        </a:rPr>
                        <a:t>Son-in-law of Nebuchadnezzar II. Married </a:t>
                      </a:r>
                      <a:r>
                        <a:rPr lang="en-GB" b="1" dirty="0" err="1">
                          <a:effectLst/>
                        </a:rPr>
                        <a:t>Kassaya</a:t>
                      </a:r>
                      <a:r>
                        <a:rPr lang="en-GB" b="1" dirty="0">
                          <a:effectLst/>
                        </a:rPr>
                        <a:t> daughter of Neb, murdered Amel-Marduk.  </a:t>
                      </a:r>
                    </a:p>
                  </a:txBody>
                  <a:tcPr marL="19050" marR="19050" marT="19050" marB="19050" anchor="ctr"/>
                </a:tc>
                <a:extLst>
                  <a:ext uri="{0D108BD9-81ED-4DB2-BD59-A6C34878D82A}">
                    <a16:rowId xmlns:a16="http://schemas.microsoft.com/office/drawing/2014/main" xmlns="" val="3627210651"/>
                  </a:ext>
                </a:extLst>
              </a:tr>
              <a:tr h="826067">
                <a:tc>
                  <a:txBody>
                    <a:bodyPr/>
                    <a:lstStyle/>
                    <a:p>
                      <a:r>
                        <a:rPr lang="en-GB" sz="2400" b="1" u="sng" dirty="0">
                          <a:solidFill>
                            <a:schemeClr val="accent3">
                              <a:lumMod val="75000"/>
                            </a:schemeClr>
                          </a:solidFill>
                          <a:effectLst/>
                          <a:hlinkClick r:id="rId15">
                            <a:extLst>
                              <a:ext uri="{A12FA001-AC4F-418D-AE19-62706E023703}">
                                <ahyp:hlinkClr xmlns:ahyp="http://schemas.microsoft.com/office/drawing/2018/hyperlinkcolor" xmlns="" val="tx"/>
                              </a:ext>
                            </a:extLst>
                          </a:hlinkClick>
                        </a:rPr>
                        <a:t>Labashi-Marduk</a:t>
                      </a:r>
                      <a:endParaRPr lang="en-GB" sz="2400" b="1" dirty="0">
                        <a:solidFill>
                          <a:schemeClr val="accent3">
                            <a:lumMod val="75000"/>
                          </a:schemeClr>
                        </a:solidFill>
                        <a:effectLst/>
                      </a:endParaRPr>
                    </a:p>
                  </a:txBody>
                  <a:tcPr marL="19050" marR="19050" marT="19050" marB="19050" anchor="ctr"/>
                </a:tc>
                <a:tc>
                  <a:txBody>
                    <a:bodyPr/>
                    <a:lstStyle/>
                    <a:p>
                      <a:r>
                        <a:rPr lang="en-GB" sz="2400" b="1" dirty="0">
                          <a:solidFill>
                            <a:srgbClr val="00B050"/>
                          </a:solidFill>
                          <a:effectLst/>
                        </a:rPr>
                        <a:t>556 BC</a:t>
                      </a:r>
                    </a:p>
                  </a:txBody>
                  <a:tcPr marL="19050" marR="19050" marT="19050" marB="19050" anchor="ctr"/>
                </a:tc>
                <a:tc>
                  <a:txBody>
                    <a:bodyPr/>
                    <a:lstStyle/>
                    <a:p>
                      <a:r>
                        <a:rPr lang="en-GB" b="1" dirty="0">
                          <a:effectLst/>
                        </a:rPr>
                        <a:t>Son of Neriglissar. Murdered after 9 months of rule, being deemed unfit to rule. Nabonidus one of the conspirators</a:t>
                      </a:r>
                    </a:p>
                  </a:txBody>
                  <a:tcPr marL="19050" marR="19050" marT="19050" marB="19050" anchor="ctr"/>
                </a:tc>
                <a:extLst>
                  <a:ext uri="{0D108BD9-81ED-4DB2-BD59-A6C34878D82A}">
                    <a16:rowId xmlns:a16="http://schemas.microsoft.com/office/drawing/2014/main" xmlns="" val="2224949783"/>
                  </a:ext>
                </a:extLst>
              </a:tr>
              <a:tr h="1076973">
                <a:tc>
                  <a:txBody>
                    <a:bodyPr/>
                    <a:lstStyle/>
                    <a:p>
                      <a:r>
                        <a:rPr lang="en-GB" sz="2400" b="1" u="none" strike="noStrike" dirty="0">
                          <a:solidFill>
                            <a:schemeClr val="accent3">
                              <a:lumMod val="75000"/>
                            </a:schemeClr>
                          </a:solidFill>
                          <a:effectLst/>
                          <a:hlinkClick r:id="rId16" tooltip="Nabu-na'id">
                            <a:extLst>
                              <a:ext uri="{A12FA001-AC4F-418D-AE19-62706E023703}">
                                <ahyp:hlinkClr xmlns:ahyp="http://schemas.microsoft.com/office/drawing/2018/hyperlinkcolor" xmlns="" val="tx"/>
                              </a:ext>
                            </a:extLst>
                          </a:hlinkClick>
                        </a:rPr>
                        <a:t>Nabu-na'id</a:t>
                      </a:r>
                      <a:r>
                        <a:rPr lang="en-GB" sz="2400" b="1" dirty="0">
                          <a:solidFill>
                            <a:schemeClr val="accent3">
                              <a:lumMod val="75000"/>
                            </a:schemeClr>
                          </a:solidFill>
                          <a:effectLst/>
                        </a:rPr>
                        <a:t> (</a:t>
                      </a:r>
                      <a:r>
                        <a:rPr lang="en-GB" sz="2400" b="1" u="none" strike="noStrike" dirty="0">
                          <a:solidFill>
                            <a:schemeClr val="accent3">
                              <a:lumMod val="75000"/>
                            </a:schemeClr>
                          </a:solidFill>
                          <a:effectLst/>
                          <a:hlinkClick r:id="rId17" tooltip="Nabonidus">
                            <a:extLst>
                              <a:ext uri="{A12FA001-AC4F-418D-AE19-62706E023703}">
                                <ahyp:hlinkClr xmlns:ahyp="http://schemas.microsoft.com/office/drawing/2018/hyperlinkcolor" xmlns="" val="tx"/>
                              </a:ext>
                            </a:extLst>
                          </a:hlinkClick>
                        </a:rPr>
                        <a:t>Nabonidus</a:t>
                      </a:r>
                      <a:r>
                        <a:rPr lang="en-GB" sz="2400" b="1" dirty="0">
                          <a:solidFill>
                            <a:schemeClr val="accent3">
                              <a:lumMod val="75000"/>
                            </a:schemeClr>
                          </a:solidFill>
                          <a:effectLst/>
                        </a:rPr>
                        <a:t>)</a:t>
                      </a:r>
                    </a:p>
                  </a:txBody>
                  <a:tcPr marL="19050" marR="19050" marT="19050" marB="19050" anchor="ctr"/>
                </a:tc>
                <a:tc>
                  <a:txBody>
                    <a:bodyPr/>
                    <a:lstStyle/>
                    <a:p>
                      <a:r>
                        <a:rPr lang="en-GB" sz="2400" b="1" dirty="0">
                          <a:solidFill>
                            <a:srgbClr val="00B050"/>
                          </a:solidFill>
                          <a:effectLst/>
                        </a:rPr>
                        <a:t>556 – 539 BC</a:t>
                      </a:r>
                    </a:p>
                  </a:txBody>
                  <a:tcPr marL="19050" marR="19050" marT="19050" marB="19050" anchor="ctr"/>
                </a:tc>
                <a:tc>
                  <a:txBody>
                    <a:bodyPr/>
                    <a:lstStyle/>
                    <a:p>
                      <a:r>
                        <a:rPr lang="en-GB" b="1" dirty="0">
                          <a:effectLst/>
                        </a:rPr>
                        <a:t>Last Mesopotamian king of Babylon, originated in </a:t>
                      </a:r>
                      <a:r>
                        <a:rPr lang="en-GB" b="1" u="none" strike="noStrike" dirty="0">
                          <a:solidFill>
                            <a:srgbClr val="0645AD"/>
                          </a:solidFill>
                          <a:effectLst/>
                          <a:hlinkClick r:id="rId18" tooltip="Harran"/>
                        </a:rPr>
                        <a:t>Harran</a:t>
                      </a:r>
                      <a:r>
                        <a:rPr lang="en-GB" b="1" dirty="0">
                          <a:effectLst/>
                        </a:rPr>
                        <a:t> in Assyria. Was not a Chaldean, often left rule to his son </a:t>
                      </a:r>
                      <a:r>
                        <a:rPr lang="en-GB" b="1" u="none" strike="noStrike" dirty="0">
                          <a:solidFill>
                            <a:srgbClr val="0645AD"/>
                          </a:solidFill>
                          <a:effectLst/>
                          <a:highlight>
                            <a:srgbClr val="FFFF00"/>
                          </a:highlight>
                          <a:hlinkClick r:id="rId19" tooltip="Belshazzar"/>
                        </a:rPr>
                        <a:t>Belshazzar</a:t>
                      </a:r>
                      <a:r>
                        <a:rPr lang="en-GB" b="1" dirty="0">
                          <a:effectLst/>
                          <a:highlight>
                            <a:srgbClr val="FFFF00"/>
                          </a:highlight>
                        </a:rPr>
                        <a:t> </a:t>
                      </a:r>
                      <a:r>
                        <a:rPr lang="en-GB" b="1" dirty="0">
                          <a:effectLst/>
                        </a:rPr>
                        <a:t>in a co-regency arrangement. </a:t>
                      </a:r>
                    </a:p>
                  </a:txBody>
                  <a:tcPr marL="19050" marR="19050" marT="19050" marB="19050" anchor="ctr"/>
                </a:tc>
                <a:extLst>
                  <a:ext uri="{0D108BD9-81ED-4DB2-BD59-A6C34878D82A}">
                    <a16:rowId xmlns:a16="http://schemas.microsoft.com/office/drawing/2014/main" xmlns="" val="1129334532"/>
                  </a:ext>
                </a:extLst>
              </a:tr>
            </a:tbl>
          </a:graphicData>
        </a:graphic>
      </p:graphicFrame>
    </p:spTree>
    <p:extLst>
      <p:ext uri="{BB962C8B-B14F-4D97-AF65-F5344CB8AC3E}">
        <p14:creationId xmlns:p14="http://schemas.microsoft.com/office/powerpoint/2010/main" xmlns="" val="3687722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8B699D9-D0B7-4AA5-928A-3E9301317F44}"/>
              </a:ext>
            </a:extLst>
          </p:cNvPr>
          <p:cNvGraphicFramePr>
            <a:graphicFrameLocks noGrp="1"/>
          </p:cNvGraphicFramePr>
          <p:nvPr>
            <p:extLst>
              <p:ext uri="{D42A27DB-BD31-4B8C-83A1-F6EECF244321}">
                <p14:modId xmlns:p14="http://schemas.microsoft.com/office/powerpoint/2010/main" xmlns="" val="3639609367"/>
              </p:ext>
            </p:extLst>
          </p:nvPr>
        </p:nvGraphicFramePr>
        <p:xfrm>
          <a:off x="29852" y="127974"/>
          <a:ext cx="12132295" cy="6602052"/>
        </p:xfrm>
        <a:graphic>
          <a:graphicData uri="http://schemas.openxmlformats.org/drawingml/2006/table">
            <a:tbl>
              <a:tblPr firstRow="1" bandRow="1">
                <a:tableStyleId>{5C22544A-7EE6-4342-B048-85BDC9FD1C3A}</a:tableStyleId>
              </a:tblPr>
              <a:tblGrid>
                <a:gridCol w="4056667">
                  <a:extLst>
                    <a:ext uri="{9D8B030D-6E8A-4147-A177-3AD203B41FA5}">
                      <a16:colId xmlns:a16="http://schemas.microsoft.com/office/drawing/2014/main" xmlns="" val="2877956028"/>
                    </a:ext>
                  </a:extLst>
                </a:gridCol>
                <a:gridCol w="3100924">
                  <a:extLst>
                    <a:ext uri="{9D8B030D-6E8A-4147-A177-3AD203B41FA5}">
                      <a16:colId xmlns:a16="http://schemas.microsoft.com/office/drawing/2014/main" xmlns="" val="632960627"/>
                    </a:ext>
                  </a:extLst>
                </a:gridCol>
                <a:gridCol w="4974704">
                  <a:extLst>
                    <a:ext uri="{9D8B030D-6E8A-4147-A177-3AD203B41FA5}">
                      <a16:colId xmlns:a16="http://schemas.microsoft.com/office/drawing/2014/main" xmlns="" val="3642413531"/>
                    </a:ext>
                  </a:extLst>
                </a:gridCol>
              </a:tblGrid>
              <a:tr h="958841">
                <a:tc>
                  <a:txBody>
                    <a:bodyPr/>
                    <a:lstStyle/>
                    <a:p>
                      <a:r>
                        <a:rPr lang="en-GB" sz="3600" dirty="0"/>
                        <a:t>Ruler</a:t>
                      </a:r>
                      <a:r>
                        <a:rPr lang="en-GB" dirty="0"/>
                        <a:t> </a:t>
                      </a:r>
                    </a:p>
                  </a:txBody>
                  <a:tcPr/>
                </a:tc>
                <a:tc>
                  <a:txBody>
                    <a:bodyPr/>
                    <a:lstStyle/>
                    <a:p>
                      <a:r>
                        <a:rPr lang="en-GB" sz="4000" dirty="0"/>
                        <a:t>Reigned</a:t>
                      </a:r>
                    </a:p>
                  </a:txBody>
                  <a:tcPr/>
                </a:tc>
                <a:tc>
                  <a:txBody>
                    <a:bodyPr/>
                    <a:lstStyle/>
                    <a:p>
                      <a:r>
                        <a:rPr lang="en-GB" sz="4000" dirty="0"/>
                        <a:t>Comments</a:t>
                      </a:r>
                    </a:p>
                  </a:txBody>
                  <a:tcPr/>
                </a:tc>
                <a:extLst>
                  <a:ext uri="{0D108BD9-81ED-4DB2-BD59-A6C34878D82A}">
                    <a16:rowId xmlns:a16="http://schemas.microsoft.com/office/drawing/2014/main" xmlns="" val="2031943579"/>
                  </a:ext>
                </a:extLst>
              </a:tr>
              <a:tr h="789748">
                <a:tc>
                  <a:txBody>
                    <a:bodyPr/>
                    <a:lstStyle/>
                    <a:p>
                      <a:r>
                        <a:rPr lang="en-GB" sz="2400" b="1" u="sng" dirty="0">
                          <a:solidFill>
                            <a:schemeClr val="accent2">
                              <a:lumMod val="75000"/>
                            </a:schemeClr>
                          </a:solidFill>
                          <a:effectLst/>
                          <a:highlight>
                            <a:srgbClr val="FFFF00"/>
                          </a:highlight>
                          <a:hlinkClick r:id="rId2">
                            <a:extLst>
                              <a:ext uri="{A12FA001-AC4F-418D-AE19-62706E023703}">
                                <ahyp:hlinkClr xmlns:ahyp="http://schemas.microsoft.com/office/drawing/2018/hyperlinkcolor" xmlns="" val="tx"/>
                              </a:ext>
                            </a:extLst>
                          </a:hlinkClick>
                        </a:rPr>
                        <a:t>Cyrus the Great</a:t>
                      </a:r>
                      <a:endParaRPr lang="en-GB" sz="2400" b="1" dirty="0">
                        <a:solidFill>
                          <a:schemeClr val="accent2">
                            <a:lumMod val="75000"/>
                          </a:schemeClr>
                        </a:solidFill>
                        <a:effectLst/>
                        <a:highlight>
                          <a:srgbClr val="FFFF00"/>
                        </a:highlight>
                      </a:endParaRPr>
                    </a:p>
                  </a:txBody>
                  <a:tcPr marL="19050" marR="19050" marT="19050" marB="19050" anchor="ctr"/>
                </a:tc>
                <a:tc>
                  <a:txBody>
                    <a:bodyPr/>
                    <a:lstStyle/>
                    <a:p>
                      <a:r>
                        <a:rPr lang="en-GB" sz="2400" b="1" dirty="0">
                          <a:solidFill>
                            <a:srgbClr val="00B050"/>
                          </a:solidFill>
                          <a:effectLst/>
                        </a:rPr>
                        <a:t>539-530 BC</a:t>
                      </a:r>
                    </a:p>
                  </a:txBody>
                  <a:tcPr marL="19050" marR="19050" marT="19050" marB="19050" anchor="ctr"/>
                </a:tc>
                <a:tc>
                  <a:txBody>
                    <a:bodyPr/>
                    <a:lstStyle/>
                    <a:p>
                      <a:r>
                        <a:rPr lang="en-GB" b="1" dirty="0">
                          <a:effectLst/>
                        </a:rPr>
                        <a:t>Conquered Babylon into the </a:t>
                      </a:r>
                      <a:r>
                        <a:rPr lang="en-GB" b="1" u="none" strike="noStrike" dirty="0">
                          <a:solidFill>
                            <a:srgbClr val="0645AD"/>
                          </a:solidFill>
                          <a:effectLst/>
                          <a:hlinkClick r:id="rId3" tooltip="Achaemenid Empire"/>
                        </a:rPr>
                        <a:t>Persian Empire</a:t>
                      </a:r>
                      <a:r>
                        <a:rPr lang="en-GB" b="1" dirty="0">
                          <a:effectLst/>
                        </a:rPr>
                        <a:t>. </a:t>
                      </a:r>
                    </a:p>
                  </a:txBody>
                  <a:tcPr marL="19050" marR="19050" marT="19050" marB="19050" anchor="ctr"/>
                </a:tc>
                <a:extLst>
                  <a:ext uri="{0D108BD9-81ED-4DB2-BD59-A6C34878D82A}">
                    <a16:rowId xmlns:a16="http://schemas.microsoft.com/office/drawing/2014/main" xmlns="" val="115657288"/>
                  </a:ext>
                </a:extLst>
              </a:tr>
              <a:tr h="841560">
                <a:tc>
                  <a:txBody>
                    <a:bodyPr/>
                    <a:lstStyle/>
                    <a:p>
                      <a:r>
                        <a:rPr lang="en-GB" sz="2400" b="1" u="none" strike="noStrike" dirty="0">
                          <a:solidFill>
                            <a:schemeClr val="accent2">
                              <a:lumMod val="75000"/>
                            </a:schemeClr>
                          </a:solidFill>
                          <a:effectLst/>
                          <a:hlinkClick r:id="rId4" tooltip="Cambyses II">
                            <a:extLst>
                              <a:ext uri="{A12FA001-AC4F-418D-AE19-62706E023703}">
                                <ahyp:hlinkClr xmlns:ahyp="http://schemas.microsoft.com/office/drawing/2018/hyperlinkcolor" xmlns="" val="tx"/>
                              </a:ext>
                            </a:extLst>
                          </a:hlinkClick>
                        </a:rPr>
                        <a:t>Cambyses II</a:t>
                      </a:r>
                      <a:endParaRPr lang="en-GB" sz="2400" b="1" dirty="0">
                        <a:solidFill>
                          <a:schemeClr val="accent2">
                            <a:lumMod val="75000"/>
                          </a:schemeClr>
                        </a:solidFill>
                        <a:effectLst/>
                      </a:endParaRPr>
                    </a:p>
                  </a:txBody>
                  <a:tcPr marL="19050" marR="19050" marT="19050" marB="19050" anchor="ctr"/>
                </a:tc>
                <a:tc>
                  <a:txBody>
                    <a:bodyPr/>
                    <a:lstStyle/>
                    <a:p>
                      <a:r>
                        <a:rPr lang="en-GB" sz="2400" b="1" dirty="0">
                          <a:solidFill>
                            <a:srgbClr val="00B050"/>
                          </a:solidFill>
                          <a:effectLst/>
                        </a:rPr>
                        <a:t>530 – 522 BC</a:t>
                      </a:r>
                    </a:p>
                  </a:txBody>
                  <a:tcPr marL="19050" marR="19050" marT="19050" marB="19050" anchor="ctr"/>
                </a:tc>
                <a:tc>
                  <a:txBody>
                    <a:bodyPr/>
                    <a:lstStyle/>
                    <a:p>
                      <a:r>
                        <a:rPr lang="en-GB" b="1" dirty="0">
                          <a:effectLst/>
                        </a:rPr>
                        <a:t>Son of Cyrus the Great. </a:t>
                      </a:r>
                    </a:p>
                  </a:txBody>
                  <a:tcPr marL="19050" marR="19050" marT="19050" marB="19050" anchor="ctr"/>
                </a:tc>
                <a:extLst>
                  <a:ext uri="{0D108BD9-81ED-4DB2-BD59-A6C34878D82A}">
                    <a16:rowId xmlns:a16="http://schemas.microsoft.com/office/drawing/2014/main" xmlns="" val="1316259600"/>
                  </a:ext>
                </a:extLst>
              </a:tr>
              <a:tr h="958841">
                <a:tc>
                  <a:txBody>
                    <a:bodyPr/>
                    <a:lstStyle/>
                    <a:p>
                      <a:r>
                        <a:rPr lang="en-GB" sz="2400" b="1" u="none" strike="noStrike" dirty="0">
                          <a:solidFill>
                            <a:schemeClr val="accent2">
                              <a:lumMod val="75000"/>
                            </a:schemeClr>
                          </a:solidFill>
                          <a:effectLst/>
                          <a:hlinkClick r:id="rId5" tooltip="Bardiya">
                            <a:extLst>
                              <a:ext uri="{A12FA001-AC4F-418D-AE19-62706E023703}">
                                <ahyp:hlinkClr xmlns:ahyp="http://schemas.microsoft.com/office/drawing/2018/hyperlinkcolor" xmlns="" val="tx"/>
                              </a:ext>
                            </a:extLst>
                          </a:hlinkClick>
                        </a:rPr>
                        <a:t>Bardiya</a:t>
                      </a:r>
                      <a:endParaRPr lang="en-GB" sz="2400" b="1" dirty="0">
                        <a:solidFill>
                          <a:schemeClr val="accent2">
                            <a:lumMod val="75000"/>
                          </a:schemeClr>
                        </a:solidFill>
                        <a:effectLst/>
                      </a:endParaRPr>
                    </a:p>
                  </a:txBody>
                  <a:tcPr marL="19050" marR="19050" marT="19050" marB="19050" anchor="ctr"/>
                </a:tc>
                <a:tc>
                  <a:txBody>
                    <a:bodyPr/>
                    <a:lstStyle/>
                    <a:p>
                      <a:r>
                        <a:rPr lang="en-GB" sz="2400" b="1" dirty="0">
                          <a:solidFill>
                            <a:srgbClr val="00B050"/>
                          </a:solidFill>
                          <a:effectLst/>
                        </a:rPr>
                        <a:t>522 BC</a:t>
                      </a:r>
                    </a:p>
                  </a:txBody>
                  <a:tcPr marL="19050" marR="19050" marT="19050" marB="19050" anchor="ctr"/>
                </a:tc>
                <a:tc>
                  <a:txBody>
                    <a:bodyPr/>
                    <a:lstStyle/>
                    <a:p>
                      <a:r>
                        <a:rPr lang="en-GB" b="1" dirty="0">
                          <a:effectLst/>
                        </a:rPr>
                        <a:t>Son of Cyrus the Great (possible an usurper named Gaumata)</a:t>
                      </a:r>
                      <a:br>
                        <a:rPr lang="en-GB" b="1" dirty="0">
                          <a:effectLst/>
                        </a:rPr>
                      </a:br>
                      <a:r>
                        <a:rPr lang="en-GB" b="1" dirty="0">
                          <a:effectLst/>
                        </a:rPr>
                        <a:t>Reigned only for seven months</a:t>
                      </a:r>
                    </a:p>
                  </a:txBody>
                  <a:tcPr marL="19050" marR="19050" marT="19050" marB="19050" anchor="ctr"/>
                </a:tc>
                <a:extLst>
                  <a:ext uri="{0D108BD9-81ED-4DB2-BD59-A6C34878D82A}">
                    <a16:rowId xmlns:a16="http://schemas.microsoft.com/office/drawing/2014/main" xmlns="" val="2149625197"/>
                  </a:ext>
                </a:extLst>
              </a:tr>
              <a:tr h="958841">
                <a:tc>
                  <a:txBody>
                    <a:bodyPr/>
                    <a:lstStyle/>
                    <a:p>
                      <a:r>
                        <a:rPr lang="en-GB" sz="2400" b="1" u="none" strike="noStrike" dirty="0">
                          <a:solidFill>
                            <a:schemeClr val="accent2">
                              <a:lumMod val="75000"/>
                            </a:schemeClr>
                          </a:solidFill>
                          <a:effectLst/>
                          <a:highlight>
                            <a:srgbClr val="FFFF00"/>
                          </a:highlight>
                          <a:hlinkClick r:id="rId6" tooltip="Darius I of Persia">
                            <a:extLst>
                              <a:ext uri="{A12FA001-AC4F-418D-AE19-62706E023703}">
                                <ahyp:hlinkClr xmlns:ahyp="http://schemas.microsoft.com/office/drawing/2018/hyperlinkcolor" xmlns="" val="tx"/>
                              </a:ext>
                            </a:extLst>
                          </a:hlinkClick>
                        </a:rPr>
                        <a:t>Darius I the Great</a:t>
                      </a:r>
                      <a:endParaRPr lang="en-GB" sz="2400" b="1" dirty="0">
                        <a:solidFill>
                          <a:schemeClr val="accent2">
                            <a:lumMod val="75000"/>
                          </a:schemeClr>
                        </a:solidFill>
                        <a:effectLst/>
                        <a:highlight>
                          <a:srgbClr val="FFFF00"/>
                        </a:highlight>
                      </a:endParaRPr>
                    </a:p>
                  </a:txBody>
                  <a:tcPr marL="19050" marR="19050" marT="19050" marB="19050" anchor="ctr"/>
                </a:tc>
                <a:tc>
                  <a:txBody>
                    <a:bodyPr/>
                    <a:lstStyle/>
                    <a:p>
                      <a:r>
                        <a:rPr lang="en-GB" sz="2400" b="1" dirty="0">
                          <a:solidFill>
                            <a:srgbClr val="00B050"/>
                          </a:solidFill>
                          <a:effectLst/>
                        </a:rPr>
                        <a:t>521 – 486 BC</a:t>
                      </a:r>
                    </a:p>
                  </a:txBody>
                  <a:tcPr marL="19050" marR="19050" marT="19050" marB="19050" anchor="ctr"/>
                </a:tc>
                <a:tc>
                  <a:txBody>
                    <a:bodyPr/>
                    <a:lstStyle/>
                    <a:p>
                      <a:r>
                        <a:rPr lang="en-GB" b="1" dirty="0">
                          <a:effectLst/>
                        </a:rPr>
                        <a:t>Son-in-law of Cyrus the Great and son of </a:t>
                      </a:r>
                      <a:r>
                        <a:rPr lang="en-GB" b="1" u="none" strike="noStrike" dirty="0">
                          <a:solidFill>
                            <a:srgbClr val="0645AD"/>
                          </a:solidFill>
                          <a:effectLst/>
                          <a:hlinkClick r:id="rId7" tooltip="Hystaspes (father of Darius I)"/>
                        </a:rPr>
                        <a:t>Hystaspes</a:t>
                      </a:r>
                      <a:r>
                        <a:rPr lang="en-GB" b="1" dirty="0">
                          <a:effectLst/>
                        </a:rPr>
                        <a:t>.* *(</a:t>
                      </a:r>
                      <a:r>
                        <a:rPr lang="en-GB" b="1" dirty="0">
                          <a:effectLst/>
                          <a:highlight>
                            <a:srgbClr val="FFFF00"/>
                          </a:highlight>
                        </a:rPr>
                        <a:t>Darius the Mede? Dan 5.1</a:t>
                      </a:r>
                      <a:r>
                        <a:rPr lang="en-GB" b="1" dirty="0">
                          <a:effectLst/>
                        </a:rPr>
                        <a:t>) </a:t>
                      </a:r>
                    </a:p>
                  </a:txBody>
                  <a:tcPr marL="19050" marR="19050" marT="19050" marB="19050" anchor="ctr"/>
                </a:tc>
                <a:extLst>
                  <a:ext uri="{0D108BD9-81ED-4DB2-BD59-A6C34878D82A}">
                    <a16:rowId xmlns:a16="http://schemas.microsoft.com/office/drawing/2014/main" xmlns="" val="3627210651"/>
                  </a:ext>
                </a:extLst>
              </a:tr>
              <a:tr h="958841">
                <a:tc>
                  <a:txBody>
                    <a:bodyPr/>
                    <a:lstStyle/>
                    <a:p>
                      <a:r>
                        <a:rPr lang="en-GB" sz="2400" b="1" u="none" strike="noStrike" dirty="0">
                          <a:solidFill>
                            <a:schemeClr val="accent2">
                              <a:lumMod val="75000"/>
                            </a:schemeClr>
                          </a:solidFill>
                          <a:effectLst/>
                          <a:hlinkClick r:id="rId8" tooltip="Xerxes I of Persia">
                            <a:extLst>
                              <a:ext uri="{A12FA001-AC4F-418D-AE19-62706E023703}">
                                <ahyp:hlinkClr xmlns:ahyp="http://schemas.microsoft.com/office/drawing/2018/hyperlinkcolor" xmlns="" val="tx"/>
                              </a:ext>
                            </a:extLst>
                          </a:hlinkClick>
                        </a:rPr>
                        <a:t>Xerxes I the Great</a:t>
                      </a:r>
                      <a:endParaRPr lang="en-GB" sz="2400" b="1" dirty="0">
                        <a:solidFill>
                          <a:schemeClr val="accent2">
                            <a:lumMod val="75000"/>
                          </a:schemeClr>
                        </a:solidFill>
                        <a:effectLst/>
                      </a:endParaRPr>
                    </a:p>
                  </a:txBody>
                  <a:tcPr marL="19050" marR="19050" marT="19050" marB="19050" anchor="ctr"/>
                </a:tc>
                <a:tc>
                  <a:txBody>
                    <a:bodyPr/>
                    <a:lstStyle/>
                    <a:p>
                      <a:r>
                        <a:rPr lang="en-GB" sz="2400" b="1" dirty="0">
                          <a:solidFill>
                            <a:srgbClr val="00B050"/>
                          </a:solidFill>
                          <a:effectLst/>
                        </a:rPr>
                        <a:t>485 – 465 BC</a:t>
                      </a:r>
                    </a:p>
                  </a:txBody>
                  <a:tcPr marL="19050" marR="19050" marT="19050" marB="19050" anchor="ctr"/>
                </a:tc>
                <a:tc>
                  <a:txBody>
                    <a:bodyPr/>
                    <a:lstStyle/>
                    <a:p>
                      <a:r>
                        <a:rPr lang="en-GB" b="1" dirty="0">
                          <a:effectLst/>
                        </a:rPr>
                        <a:t>Son of Darius the Great and grandson of Cyrus the Great.</a:t>
                      </a:r>
                      <a:br>
                        <a:rPr lang="en-GB" b="1" dirty="0">
                          <a:effectLst/>
                        </a:rPr>
                      </a:br>
                      <a:r>
                        <a:rPr lang="en-GB" b="1" dirty="0">
                          <a:effectLst/>
                        </a:rPr>
                        <a:t>Maybe the </a:t>
                      </a:r>
                      <a:r>
                        <a:rPr lang="en-GB" b="1" u="none" strike="noStrike" dirty="0">
                          <a:solidFill>
                            <a:srgbClr val="0645AD"/>
                          </a:solidFill>
                          <a:effectLst/>
                          <a:hlinkClick r:id="rId9" tooltip="Ahasuerus"/>
                        </a:rPr>
                        <a:t>Ahasuerus</a:t>
                      </a:r>
                      <a:r>
                        <a:rPr lang="en-GB" b="1" dirty="0">
                          <a:effectLst/>
                        </a:rPr>
                        <a:t> mentioned in the </a:t>
                      </a:r>
                      <a:r>
                        <a:rPr lang="en-GB" b="1" u="none" strike="noStrike" dirty="0">
                          <a:solidFill>
                            <a:srgbClr val="0645AD"/>
                          </a:solidFill>
                          <a:effectLst/>
                          <a:hlinkClick r:id="rId10" tooltip="Book of Esther"/>
                        </a:rPr>
                        <a:t>Book of Esther</a:t>
                      </a:r>
                      <a:r>
                        <a:rPr lang="en-GB" b="1" dirty="0">
                          <a:effectLst/>
                        </a:rPr>
                        <a:t>.</a:t>
                      </a:r>
                    </a:p>
                  </a:txBody>
                  <a:tcPr marL="19050" marR="19050" marT="19050" marB="19050" anchor="ctr"/>
                </a:tc>
                <a:extLst>
                  <a:ext uri="{0D108BD9-81ED-4DB2-BD59-A6C34878D82A}">
                    <a16:rowId xmlns:a16="http://schemas.microsoft.com/office/drawing/2014/main" xmlns="" val="2224949783"/>
                  </a:ext>
                </a:extLst>
              </a:tr>
              <a:tr h="958841">
                <a:tc>
                  <a:txBody>
                    <a:bodyPr/>
                    <a:lstStyle/>
                    <a:p>
                      <a:r>
                        <a:rPr lang="en-GB" sz="2400" b="1" u="none" strike="noStrike" dirty="0">
                          <a:solidFill>
                            <a:schemeClr val="accent2">
                              <a:lumMod val="75000"/>
                            </a:schemeClr>
                          </a:solidFill>
                          <a:effectLst/>
                          <a:hlinkClick r:id="rId11" tooltip="Artaxerxes I of Persia">
                            <a:extLst>
                              <a:ext uri="{A12FA001-AC4F-418D-AE19-62706E023703}">
                                <ahyp:hlinkClr xmlns:ahyp="http://schemas.microsoft.com/office/drawing/2018/hyperlinkcolor" xmlns="" val="tx"/>
                              </a:ext>
                            </a:extLst>
                          </a:hlinkClick>
                        </a:rPr>
                        <a:t>Artaxerxes I Longimanus</a:t>
                      </a:r>
                      <a:endParaRPr lang="en-GB" sz="2400" b="1" dirty="0">
                        <a:solidFill>
                          <a:schemeClr val="accent2">
                            <a:lumMod val="75000"/>
                          </a:schemeClr>
                        </a:solidFill>
                        <a:effectLst/>
                      </a:endParaRPr>
                    </a:p>
                  </a:txBody>
                  <a:tcPr marL="19050" marR="19050" marT="19050" marB="19050" anchor="ctr"/>
                </a:tc>
                <a:tc>
                  <a:txBody>
                    <a:bodyPr/>
                    <a:lstStyle/>
                    <a:p>
                      <a:r>
                        <a:rPr lang="en-GB" sz="2400" b="1" dirty="0">
                          <a:solidFill>
                            <a:srgbClr val="00B050"/>
                          </a:solidFill>
                          <a:effectLst/>
                        </a:rPr>
                        <a:t>465 – 424 BC</a:t>
                      </a:r>
                    </a:p>
                  </a:txBody>
                  <a:tcPr marL="19050" marR="19050" marT="19050" marB="19050" anchor="ctr"/>
                </a:tc>
                <a:tc>
                  <a:txBody>
                    <a:bodyPr/>
                    <a:lstStyle/>
                    <a:p>
                      <a:r>
                        <a:rPr lang="en-GB" b="1" dirty="0">
                          <a:effectLst/>
                        </a:rPr>
                        <a:t>Son of Xerxes the Great.</a:t>
                      </a:r>
                      <a:br>
                        <a:rPr lang="en-GB" b="1" dirty="0">
                          <a:effectLst/>
                        </a:rPr>
                      </a:br>
                      <a:r>
                        <a:rPr lang="en-GB" b="1" dirty="0">
                          <a:effectLst/>
                        </a:rPr>
                        <a:t>Mentioned in the </a:t>
                      </a:r>
                      <a:r>
                        <a:rPr lang="en-GB" b="1" u="none" strike="noStrike" dirty="0">
                          <a:solidFill>
                            <a:srgbClr val="0645AD"/>
                          </a:solidFill>
                          <a:effectLst/>
                          <a:hlinkClick r:id="rId12" tooltip="Book of Ezra"/>
                        </a:rPr>
                        <a:t>book of Ezra</a:t>
                      </a:r>
                      <a:r>
                        <a:rPr lang="en-GB" b="1" dirty="0">
                          <a:effectLst/>
                        </a:rPr>
                        <a:t> and the </a:t>
                      </a:r>
                      <a:r>
                        <a:rPr lang="en-GB" b="1" u="none" strike="noStrike" dirty="0">
                          <a:solidFill>
                            <a:srgbClr val="0645AD"/>
                          </a:solidFill>
                          <a:effectLst/>
                          <a:hlinkClick r:id="rId13" tooltip="Book of Nehemiah"/>
                        </a:rPr>
                        <a:t>book of Nehemiah</a:t>
                      </a:r>
                      <a:endParaRPr lang="en-GB" b="1" dirty="0">
                        <a:effectLst/>
                      </a:endParaRPr>
                    </a:p>
                  </a:txBody>
                  <a:tcPr marL="19050" marR="19050" marT="19050" marB="19050" anchor="ctr"/>
                </a:tc>
                <a:extLst>
                  <a:ext uri="{0D108BD9-81ED-4DB2-BD59-A6C34878D82A}">
                    <a16:rowId xmlns:a16="http://schemas.microsoft.com/office/drawing/2014/main" xmlns="" val="1129334532"/>
                  </a:ext>
                </a:extLst>
              </a:tr>
            </a:tbl>
          </a:graphicData>
        </a:graphic>
      </p:graphicFrame>
    </p:spTree>
    <p:extLst>
      <p:ext uri="{BB962C8B-B14F-4D97-AF65-F5344CB8AC3E}">
        <p14:creationId xmlns:p14="http://schemas.microsoft.com/office/powerpoint/2010/main" xmlns="" val="4016583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CA60C-D8F9-478B-B5AB-034D4EEBCB04}"/>
              </a:ext>
            </a:extLst>
          </p:cNvPr>
          <p:cNvSpPr>
            <a:spLocks noGrp="1"/>
          </p:cNvSpPr>
          <p:nvPr>
            <p:ph type="title"/>
          </p:nvPr>
        </p:nvSpPr>
        <p:spPr>
          <a:xfrm>
            <a:off x="1126590" y="521759"/>
            <a:ext cx="9601196" cy="729526"/>
          </a:xfrm>
        </p:spPr>
        <p:txBody>
          <a:bodyPr>
            <a:normAutofit fontScale="90000"/>
          </a:bodyPr>
          <a:lstStyle/>
          <a:p>
            <a:r>
              <a:rPr lang="en-GB" b="1" dirty="0">
                <a:solidFill>
                  <a:schemeClr val="accent2">
                    <a:lumMod val="75000"/>
                  </a:schemeClr>
                </a:solidFill>
              </a:rPr>
              <a:t>Look again, the chronology </a:t>
            </a:r>
            <a:r>
              <a:rPr lang="en-GB" b="1" i="1" u="sng" dirty="0">
                <a:solidFill>
                  <a:schemeClr val="accent2">
                    <a:lumMod val="75000"/>
                  </a:schemeClr>
                </a:solidFill>
              </a:rPr>
              <a:t>is</a:t>
            </a:r>
            <a:r>
              <a:rPr lang="en-GB" b="1" i="1" dirty="0">
                <a:solidFill>
                  <a:schemeClr val="accent2">
                    <a:lumMod val="75000"/>
                  </a:schemeClr>
                </a:solidFill>
              </a:rPr>
              <a:t> </a:t>
            </a:r>
            <a:r>
              <a:rPr lang="en-GB" b="1" dirty="0">
                <a:solidFill>
                  <a:schemeClr val="accent2">
                    <a:lumMod val="75000"/>
                  </a:schemeClr>
                </a:solidFill>
              </a:rPr>
              <a:t>perplexing !!</a:t>
            </a:r>
            <a:endParaRPr lang="en-GB" b="1" i="1" u="sng" dirty="0">
              <a:solidFill>
                <a:schemeClr val="accent2">
                  <a:lumMod val="75000"/>
                </a:schemeClr>
              </a:solidFill>
            </a:endParaRPr>
          </a:p>
        </p:txBody>
      </p:sp>
      <p:graphicFrame>
        <p:nvGraphicFramePr>
          <p:cNvPr id="4" name="Content Placeholder 3">
            <a:extLst>
              <a:ext uri="{FF2B5EF4-FFF2-40B4-BE49-F238E27FC236}">
                <a16:creationId xmlns:a16="http://schemas.microsoft.com/office/drawing/2014/main" xmlns="" id="{44F5F755-8AE3-4F9A-9330-7D9EA6283076}"/>
              </a:ext>
            </a:extLst>
          </p:cNvPr>
          <p:cNvGraphicFramePr>
            <a:graphicFrameLocks noGrp="1"/>
          </p:cNvGraphicFramePr>
          <p:nvPr>
            <p:ph idx="1"/>
            <p:extLst>
              <p:ext uri="{D42A27DB-BD31-4B8C-83A1-F6EECF244321}">
                <p14:modId xmlns:p14="http://schemas.microsoft.com/office/powerpoint/2010/main" xmlns="" val="2119466941"/>
              </p:ext>
            </p:extLst>
          </p:nvPr>
        </p:nvGraphicFramePr>
        <p:xfrm>
          <a:off x="909294" y="1251285"/>
          <a:ext cx="10373412" cy="5063966"/>
        </p:xfrm>
        <a:graphic>
          <a:graphicData uri="http://schemas.openxmlformats.org/drawingml/2006/table">
            <a:tbl>
              <a:tblPr firstRow="1" bandRow="1">
                <a:tableStyleId>{5C22544A-7EE6-4342-B048-85BDC9FD1C3A}</a:tableStyleId>
              </a:tblPr>
              <a:tblGrid>
                <a:gridCol w="694423">
                  <a:extLst>
                    <a:ext uri="{9D8B030D-6E8A-4147-A177-3AD203B41FA5}">
                      <a16:colId xmlns:a16="http://schemas.microsoft.com/office/drawing/2014/main" xmlns="" val="131293423"/>
                    </a:ext>
                  </a:extLst>
                </a:gridCol>
                <a:gridCol w="4421189">
                  <a:extLst>
                    <a:ext uri="{9D8B030D-6E8A-4147-A177-3AD203B41FA5}">
                      <a16:colId xmlns:a16="http://schemas.microsoft.com/office/drawing/2014/main" xmlns="" val="2748961679"/>
                    </a:ext>
                  </a:extLst>
                </a:gridCol>
                <a:gridCol w="681872">
                  <a:extLst>
                    <a:ext uri="{9D8B030D-6E8A-4147-A177-3AD203B41FA5}">
                      <a16:colId xmlns:a16="http://schemas.microsoft.com/office/drawing/2014/main" xmlns="" val="1445301700"/>
                    </a:ext>
                  </a:extLst>
                </a:gridCol>
                <a:gridCol w="4575928">
                  <a:extLst>
                    <a:ext uri="{9D8B030D-6E8A-4147-A177-3AD203B41FA5}">
                      <a16:colId xmlns:a16="http://schemas.microsoft.com/office/drawing/2014/main" xmlns="" val="3986431077"/>
                    </a:ext>
                  </a:extLst>
                </a:gridCol>
              </a:tblGrid>
              <a:tr h="583406">
                <a:tc>
                  <a:txBody>
                    <a:bodyPr/>
                    <a:lstStyle/>
                    <a:p>
                      <a:r>
                        <a:rPr lang="en-GB" dirty="0"/>
                        <a:t>Ch</a:t>
                      </a:r>
                    </a:p>
                  </a:txBody>
                  <a:tcPr/>
                </a:tc>
                <a:tc>
                  <a:txBody>
                    <a:bodyPr/>
                    <a:lstStyle/>
                    <a:p>
                      <a:r>
                        <a:rPr lang="en-GB" dirty="0"/>
                        <a:t>Date / Time Marker</a:t>
                      </a:r>
                    </a:p>
                  </a:txBody>
                  <a:tcPr/>
                </a:tc>
                <a:tc>
                  <a:txBody>
                    <a:bodyPr/>
                    <a:lstStyle/>
                    <a:p>
                      <a:r>
                        <a:rPr lang="en-GB" dirty="0"/>
                        <a:t>Ch</a:t>
                      </a:r>
                    </a:p>
                  </a:txBody>
                  <a:tcPr/>
                </a:tc>
                <a:tc>
                  <a:txBody>
                    <a:bodyPr/>
                    <a:lstStyle/>
                    <a:p>
                      <a:r>
                        <a:rPr lang="en-GB" dirty="0"/>
                        <a:t>Date / Time Marker</a:t>
                      </a:r>
                    </a:p>
                  </a:txBody>
                  <a:tcPr/>
                </a:tc>
                <a:extLst>
                  <a:ext uri="{0D108BD9-81ED-4DB2-BD59-A6C34878D82A}">
                    <a16:rowId xmlns:a16="http://schemas.microsoft.com/office/drawing/2014/main" xmlns="" val="1334018031"/>
                  </a:ext>
                </a:extLst>
              </a:tr>
              <a:tr h="583406">
                <a:tc>
                  <a:txBody>
                    <a:bodyPr/>
                    <a:lstStyle/>
                    <a:p>
                      <a:r>
                        <a:rPr lang="en-GB" b="1" dirty="0">
                          <a:solidFill>
                            <a:schemeClr val="accent2">
                              <a:lumMod val="75000"/>
                            </a:schemeClr>
                          </a:solidFill>
                        </a:rPr>
                        <a:t>1.1 </a:t>
                      </a:r>
                    </a:p>
                  </a:txBody>
                  <a:tcPr/>
                </a:tc>
                <a:tc>
                  <a:txBody>
                    <a:bodyPr/>
                    <a:lstStyle/>
                    <a:p>
                      <a:r>
                        <a:rPr lang="en-GB" b="1" dirty="0"/>
                        <a:t>3</a:t>
                      </a:r>
                      <a:r>
                        <a:rPr lang="en-GB" b="1" baseline="30000" dirty="0"/>
                        <a:t>rd</a:t>
                      </a:r>
                      <a:r>
                        <a:rPr lang="en-GB" b="1" dirty="0"/>
                        <a:t> year of Jehoiakim Nebuchadnezzar besieges Jerusalem  </a:t>
                      </a:r>
                      <a:r>
                        <a:rPr lang="en-GB" b="1" dirty="0">
                          <a:solidFill>
                            <a:srgbClr val="00B050"/>
                          </a:solidFill>
                        </a:rPr>
                        <a:t>587 BC</a:t>
                      </a:r>
                    </a:p>
                  </a:txBody>
                  <a:tcPr/>
                </a:tc>
                <a:tc>
                  <a:txBody>
                    <a:bodyPr/>
                    <a:lstStyle/>
                    <a:p>
                      <a:r>
                        <a:rPr lang="en-GB" b="1" dirty="0">
                          <a:solidFill>
                            <a:schemeClr val="accent2">
                              <a:lumMod val="75000"/>
                            </a:schemeClr>
                          </a:solidFill>
                        </a:rPr>
                        <a:t>6.28</a:t>
                      </a:r>
                    </a:p>
                  </a:txBody>
                  <a:tcPr/>
                </a:tc>
                <a:tc>
                  <a:txBody>
                    <a:bodyPr/>
                    <a:lstStyle/>
                    <a:p>
                      <a:r>
                        <a:rPr lang="en-GB" b="1" dirty="0"/>
                        <a:t>Daniel prospered in reigns of Darius &amp; Cyrus</a:t>
                      </a:r>
                    </a:p>
                  </a:txBody>
                  <a:tcPr/>
                </a:tc>
                <a:extLst>
                  <a:ext uri="{0D108BD9-81ED-4DB2-BD59-A6C34878D82A}">
                    <a16:rowId xmlns:a16="http://schemas.microsoft.com/office/drawing/2014/main" xmlns="" val="673069464"/>
                  </a:ext>
                </a:extLst>
              </a:tr>
              <a:tr h="583406">
                <a:tc>
                  <a:txBody>
                    <a:bodyPr/>
                    <a:lstStyle/>
                    <a:p>
                      <a:r>
                        <a:rPr lang="en-GB" b="1" dirty="0">
                          <a:solidFill>
                            <a:schemeClr val="accent2">
                              <a:lumMod val="75000"/>
                            </a:schemeClr>
                          </a:solidFill>
                        </a:rPr>
                        <a:t>1.21</a:t>
                      </a:r>
                    </a:p>
                  </a:txBody>
                  <a:tcPr/>
                </a:tc>
                <a:tc>
                  <a:txBody>
                    <a:bodyPr/>
                    <a:lstStyle/>
                    <a:p>
                      <a:r>
                        <a:rPr lang="en-GB" b="1" dirty="0"/>
                        <a:t>Daniel continued to 1</a:t>
                      </a:r>
                      <a:r>
                        <a:rPr lang="en-GB" b="1" baseline="30000" dirty="0"/>
                        <a:t>st</a:t>
                      </a:r>
                      <a:r>
                        <a:rPr lang="en-GB" b="1" dirty="0"/>
                        <a:t> year of Cyrus</a:t>
                      </a:r>
                    </a:p>
                    <a:p>
                      <a:r>
                        <a:rPr lang="en-GB" b="1" dirty="0">
                          <a:solidFill>
                            <a:srgbClr val="00B050"/>
                          </a:solidFill>
                        </a:rPr>
                        <a:t>539 BC </a:t>
                      </a:r>
                    </a:p>
                  </a:txBody>
                  <a:tcPr/>
                </a:tc>
                <a:tc>
                  <a:txBody>
                    <a:bodyPr/>
                    <a:lstStyle/>
                    <a:p>
                      <a:r>
                        <a:rPr lang="en-GB" b="1" dirty="0">
                          <a:solidFill>
                            <a:schemeClr val="accent2">
                              <a:lumMod val="75000"/>
                            </a:schemeClr>
                          </a:solidFill>
                        </a:rPr>
                        <a:t>7.1</a:t>
                      </a:r>
                    </a:p>
                  </a:txBody>
                  <a:tcPr/>
                </a:tc>
                <a:tc>
                  <a:txBody>
                    <a:bodyPr/>
                    <a:lstStyle/>
                    <a:p>
                      <a:r>
                        <a:rPr lang="en-GB" b="1" dirty="0"/>
                        <a:t>1</a:t>
                      </a:r>
                      <a:r>
                        <a:rPr lang="en-GB" b="1" baseline="30000" dirty="0"/>
                        <a:t>st</a:t>
                      </a:r>
                      <a:r>
                        <a:rPr lang="en-GB" b="1" dirty="0"/>
                        <a:t> year of Belshazzar Daniel had a dream /vision   </a:t>
                      </a:r>
                      <a:r>
                        <a:rPr lang="en-GB" b="1" dirty="0">
                          <a:solidFill>
                            <a:srgbClr val="00B050"/>
                          </a:solidFill>
                        </a:rPr>
                        <a:t>553 BC</a:t>
                      </a:r>
                    </a:p>
                  </a:txBody>
                  <a:tcPr/>
                </a:tc>
                <a:extLst>
                  <a:ext uri="{0D108BD9-81ED-4DB2-BD59-A6C34878D82A}">
                    <a16:rowId xmlns:a16="http://schemas.microsoft.com/office/drawing/2014/main" xmlns="" val="662150924"/>
                  </a:ext>
                </a:extLst>
              </a:tr>
              <a:tr h="583406">
                <a:tc>
                  <a:txBody>
                    <a:bodyPr/>
                    <a:lstStyle/>
                    <a:p>
                      <a:r>
                        <a:rPr lang="en-GB" b="1" dirty="0">
                          <a:solidFill>
                            <a:schemeClr val="accent2">
                              <a:lumMod val="75000"/>
                            </a:schemeClr>
                          </a:solidFill>
                        </a:rPr>
                        <a:t>2.1</a:t>
                      </a:r>
                    </a:p>
                  </a:txBody>
                  <a:tcPr/>
                </a:tc>
                <a:tc>
                  <a:txBody>
                    <a:bodyPr/>
                    <a:lstStyle/>
                    <a:p>
                      <a:r>
                        <a:rPr lang="en-GB" b="1" dirty="0"/>
                        <a:t>2</a:t>
                      </a:r>
                      <a:r>
                        <a:rPr lang="en-GB" b="1" baseline="30000" dirty="0"/>
                        <a:t>nd</a:t>
                      </a:r>
                      <a:r>
                        <a:rPr lang="en-GB" b="1" dirty="0"/>
                        <a:t> year of Nebuchadnezzar – dreams </a:t>
                      </a:r>
                      <a:r>
                        <a:rPr lang="en-GB" b="1" dirty="0">
                          <a:solidFill>
                            <a:srgbClr val="00B050"/>
                          </a:solidFill>
                        </a:rPr>
                        <a:t>604 BC</a:t>
                      </a:r>
                    </a:p>
                  </a:txBody>
                  <a:tcPr/>
                </a:tc>
                <a:tc>
                  <a:txBody>
                    <a:bodyPr/>
                    <a:lstStyle/>
                    <a:p>
                      <a:r>
                        <a:rPr lang="en-GB" b="1" dirty="0">
                          <a:solidFill>
                            <a:schemeClr val="accent2">
                              <a:lumMod val="75000"/>
                            </a:schemeClr>
                          </a:solidFill>
                        </a:rPr>
                        <a:t>8.1</a:t>
                      </a:r>
                    </a:p>
                  </a:txBody>
                  <a:tcPr/>
                </a:tc>
                <a:tc>
                  <a:txBody>
                    <a:bodyPr/>
                    <a:lstStyle/>
                    <a:p>
                      <a:r>
                        <a:rPr lang="en-GB" b="1" dirty="0"/>
                        <a:t>3</a:t>
                      </a:r>
                      <a:r>
                        <a:rPr lang="en-GB" b="1" baseline="30000" dirty="0"/>
                        <a:t>rd</a:t>
                      </a:r>
                      <a:r>
                        <a:rPr lang="en-GB" b="1" dirty="0"/>
                        <a:t> year of Belshazzar   </a:t>
                      </a:r>
                      <a:r>
                        <a:rPr lang="en-GB" b="1" dirty="0">
                          <a:solidFill>
                            <a:srgbClr val="00B050"/>
                          </a:solidFill>
                        </a:rPr>
                        <a:t>551 BC</a:t>
                      </a:r>
                    </a:p>
                  </a:txBody>
                  <a:tcPr/>
                </a:tc>
                <a:extLst>
                  <a:ext uri="{0D108BD9-81ED-4DB2-BD59-A6C34878D82A}">
                    <a16:rowId xmlns:a16="http://schemas.microsoft.com/office/drawing/2014/main" xmlns="" val="2829167427"/>
                  </a:ext>
                </a:extLst>
              </a:tr>
              <a:tr h="583406">
                <a:tc>
                  <a:txBody>
                    <a:bodyPr/>
                    <a:lstStyle/>
                    <a:p>
                      <a:r>
                        <a:rPr lang="en-GB" b="1" dirty="0">
                          <a:solidFill>
                            <a:schemeClr val="accent2">
                              <a:lumMod val="75000"/>
                            </a:schemeClr>
                          </a:solidFill>
                        </a:rPr>
                        <a:t>3.1</a:t>
                      </a:r>
                    </a:p>
                  </a:txBody>
                  <a:tcPr/>
                </a:tc>
                <a:tc>
                  <a:txBody>
                    <a:bodyPr/>
                    <a:lstStyle/>
                    <a:p>
                      <a:r>
                        <a:rPr lang="en-GB" b="1" dirty="0"/>
                        <a:t>Nebuchadnezzar makes an image of gold</a:t>
                      </a:r>
                    </a:p>
                  </a:txBody>
                  <a:tcPr/>
                </a:tc>
                <a:tc>
                  <a:txBody>
                    <a:bodyPr/>
                    <a:lstStyle/>
                    <a:p>
                      <a:r>
                        <a:rPr lang="en-GB" b="1" dirty="0">
                          <a:solidFill>
                            <a:schemeClr val="accent2">
                              <a:lumMod val="75000"/>
                            </a:schemeClr>
                          </a:solidFill>
                        </a:rPr>
                        <a:t>9.1</a:t>
                      </a:r>
                    </a:p>
                  </a:txBody>
                  <a:tcPr/>
                </a:tc>
                <a:tc>
                  <a:txBody>
                    <a:bodyPr/>
                    <a:lstStyle/>
                    <a:p>
                      <a:r>
                        <a:rPr lang="en-GB" b="1" dirty="0"/>
                        <a:t>1</a:t>
                      </a:r>
                      <a:r>
                        <a:rPr lang="en-GB" b="1" baseline="30000" dirty="0"/>
                        <a:t>st</a:t>
                      </a:r>
                      <a:r>
                        <a:rPr lang="en-GB" b="1" dirty="0"/>
                        <a:t> year of Darius   </a:t>
                      </a:r>
                      <a:r>
                        <a:rPr lang="en-GB" b="1" dirty="0">
                          <a:solidFill>
                            <a:srgbClr val="00B050"/>
                          </a:solidFill>
                        </a:rPr>
                        <a:t>521 BC</a:t>
                      </a:r>
                    </a:p>
                    <a:p>
                      <a:endParaRPr lang="en-GB" b="1" dirty="0"/>
                    </a:p>
                  </a:txBody>
                  <a:tcPr/>
                </a:tc>
                <a:extLst>
                  <a:ext uri="{0D108BD9-81ED-4DB2-BD59-A6C34878D82A}">
                    <a16:rowId xmlns:a16="http://schemas.microsoft.com/office/drawing/2014/main" xmlns="" val="1554595208"/>
                  </a:ext>
                </a:extLst>
              </a:tr>
              <a:tr h="583406">
                <a:tc>
                  <a:txBody>
                    <a:bodyPr/>
                    <a:lstStyle/>
                    <a:p>
                      <a:r>
                        <a:rPr lang="en-GB" b="1" dirty="0">
                          <a:solidFill>
                            <a:schemeClr val="accent2">
                              <a:lumMod val="75000"/>
                            </a:schemeClr>
                          </a:solidFill>
                        </a:rPr>
                        <a:t>4.1</a:t>
                      </a:r>
                    </a:p>
                  </a:txBody>
                  <a:tcPr/>
                </a:tc>
                <a:tc>
                  <a:txBody>
                    <a:bodyPr/>
                    <a:lstStyle/>
                    <a:p>
                      <a:r>
                        <a:rPr lang="en-GB" b="1" dirty="0"/>
                        <a:t>Nebuchadnezzar to all peoples nations &amp; languages</a:t>
                      </a:r>
                    </a:p>
                  </a:txBody>
                  <a:tcPr/>
                </a:tc>
                <a:tc>
                  <a:txBody>
                    <a:bodyPr/>
                    <a:lstStyle/>
                    <a:p>
                      <a:r>
                        <a:rPr lang="en-GB" b="1" dirty="0">
                          <a:solidFill>
                            <a:schemeClr val="accent2">
                              <a:lumMod val="75000"/>
                            </a:schemeClr>
                          </a:solidFill>
                        </a:rPr>
                        <a:t>10.1</a:t>
                      </a:r>
                    </a:p>
                  </a:txBody>
                  <a:tcPr/>
                </a:tc>
                <a:tc>
                  <a:txBody>
                    <a:bodyPr/>
                    <a:lstStyle/>
                    <a:p>
                      <a:r>
                        <a:rPr lang="en-GB" b="1" dirty="0"/>
                        <a:t>3</a:t>
                      </a:r>
                      <a:r>
                        <a:rPr lang="en-GB" b="1" baseline="30000" dirty="0"/>
                        <a:t>rd</a:t>
                      </a:r>
                      <a:r>
                        <a:rPr lang="en-GB" b="1" dirty="0"/>
                        <a:t> year of Cyrus [OG (LXX) states 1</a:t>
                      </a:r>
                      <a:r>
                        <a:rPr lang="en-GB" b="1" baseline="30000" dirty="0"/>
                        <a:t>st</a:t>
                      </a:r>
                      <a:r>
                        <a:rPr lang="en-GB" b="1" dirty="0"/>
                        <a:t> year]*</a:t>
                      </a:r>
                    </a:p>
                    <a:p>
                      <a:r>
                        <a:rPr lang="en-GB" b="1" dirty="0">
                          <a:solidFill>
                            <a:srgbClr val="00B050"/>
                          </a:solidFill>
                        </a:rPr>
                        <a:t>537 BC</a:t>
                      </a:r>
                    </a:p>
                  </a:txBody>
                  <a:tcPr/>
                </a:tc>
                <a:extLst>
                  <a:ext uri="{0D108BD9-81ED-4DB2-BD59-A6C34878D82A}">
                    <a16:rowId xmlns:a16="http://schemas.microsoft.com/office/drawing/2014/main" xmlns="" val="1801094018"/>
                  </a:ext>
                </a:extLst>
              </a:tr>
              <a:tr h="583406">
                <a:tc>
                  <a:txBody>
                    <a:bodyPr/>
                    <a:lstStyle/>
                    <a:p>
                      <a:r>
                        <a:rPr lang="en-GB" b="1" dirty="0">
                          <a:solidFill>
                            <a:schemeClr val="accent2">
                              <a:lumMod val="75000"/>
                            </a:schemeClr>
                          </a:solidFill>
                        </a:rPr>
                        <a:t>5.1</a:t>
                      </a:r>
                    </a:p>
                  </a:txBody>
                  <a:tcPr/>
                </a:tc>
                <a:tc>
                  <a:txBody>
                    <a:bodyPr/>
                    <a:lstStyle/>
                    <a:p>
                      <a:r>
                        <a:rPr lang="en-GB" b="1" dirty="0"/>
                        <a:t>Darius the Mede received the kingdom</a:t>
                      </a:r>
                    </a:p>
                    <a:p>
                      <a:r>
                        <a:rPr lang="en-GB" b="1" dirty="0">
                          <a:solidFill>
                            <a:srgbClr val="00B050"/>
                          </a:solidFill>
                        </a:rPr>
                        <a:t>521 BC</a:t>
                      </a:r>
                    </a:p>
                  </a:txBody>
                  <a:tcPr/>
                </a:tc>
                <a:tc>
                  <a:txBody>
                    <a:bodyPr/>
                    <a:lstStyle/>
                    <a:p>
                      <a:r>
                        <a:rPr lang="en-GB" b="1" dirty="0">
                          <a:solidFill>
                            <a:schemeClr val="accent2">
                              <a:lumMod val="75000"/>
                            </a:schemeClr>
                          </a:solidFill>
                        </a:rPr>
                        <a:t>11.1</a:t>
                      </a:r>
                    </a:p>
                  </a:txBody>
                  <a:tcPr/>
                </a:tc>
                <a:tc>
                  <a:txBody>
                    <a:bodyPr/>
                    <a:lstStyle/>
                    <a:p>
                      <a:r>
                        <a:rPr lang="en-GB" b="1" dirty="0"/>
                        <a:t>1</a:t>
                      </a:r>
                      <a:r>
                        <a:rPr lang="en-GB" b="1" baseline="30000" dirty="0"/>
                        <a:t>st</a:t>
                      </a:r>
                      <a:r>
                        <a:rPr lang="en-GB" b="1" dirty="0"/>
                        <a:t> year of Darius the Mede     </a:t>
                      </a:r>
                      <a:r>
                        <a:rPr lang="en-GB" b="1" dirty="0">
                          <a:solidFill>
                            <a:srgbClr val="00B050"/>
                          </a:solidFill>
                        </a:rPr>
                        <a:t>521 BC</a:t>
                      </a:r>
                    </a:p>
                  </a:txBody>
                  <a:tcPr/>
                </a:tc>
                <a:extLst>
                  <a:ext uri="{0D108BD9-81ED-4DB2-BD59-A6C34878D82A}">
                    <a16:rowId xmlns:a16="http://schemas.microsoft.com/office/drawing/2014/main" xmlns="" val="1319747553"/>
                  </a:ext>
                </a:extLst>
              </a:tr>
              <a:tr h="583406">
                <a:tc>
                  <a:txBody>
                    <a:bodyPr/>
                    <a:lstStyle/>
                    <a:p>
                      <a:r>
                        <a:rPr lang="en-GB" b="1" dirty="0">
                          <a:solidFill>
                            <a:schemeClr val="accent2">
                              <a:lumMod val="75000"/>
                            </a:schemeClr>
                          </a:solidFill>
                        </a:rPr>
                        <a:t>6.1</a:t>
                      </a:r>
                    </a:p>
                  </a:txBody>
                  <a:tcPr/>
                </a:tc>
                <a:tc>
                  <a:txBody>
                    <a:bodyPr/>
                    <a:lstStyle/>
                    <a:p>
                      <a:r>
                        <a:rPr lang="en-GB" b="1" dirty="0"/>
                        <a:t>Darius divides the kingdom into 120 satrapies (divides the kingdom)</a:t>
                      </a:r>
                    </a:p>
                  </a:txBody>
                  <a:tcPr/>
                </a:tc>
                <a:tc>
                  <a:txBody>
                    <a:bodyPr/>
                    <a:lstStyle/>
                    <a:p>
                      <a:endParaRPr lang="en-GB" dirty="0"/>
                    </a:p>
                  </a:txBody>
                  <a:tcPr/>
                </a:tc>
                <a:tc>
                  <a:txBody>
                    <a:bodyPr/>
                    <a:lstStyle/>
                    <a:p>
                      <a:r>
                        <a:rPr lang="en-GB" dirty="0"/>
                        <a:t>* </a:t>
                      </a:r>
                      <a:r>
                        <a:rPr lang="en-GB" i="1" dirty="0"/>
                        <a:t>Contradicts statement in 1.21 above</a:t>
                      </a:r>
                    </a:p>
                  </a:txBody>
                  <a:tcPr/>
                </a:tc>
                <a:extLst>
                  <a:ext uri="{0D108BD9-81ED-4DB2-BD59-A6C34878D82A}">
                    <a16:rowId xmlns:a16="http://schemas.microsoft.com/office/drawing/2014/main" xmlns="" val="906436380"/>
                  </a:ext>
                </a:extLst>
              </a:tr>
            </a:tbl>
          </a:graphicData>
        </a:graphic>
      </p:graphicFrame>
    </p:spTree>
    <p:extLst>
      <p:ext uri="{BB962C8B-B14F-4D97-AF65-F5344CB8AC3E}">
        <p14:creationId xmlns:p14="http://schemas.microsoft.com/office/powerpoint/2010/main" xmlns="" val="35456324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1560</TotalTime>
  <Words>2049</Words>
  <Application>Microsoft Office PowerPoint</Application>
  <PresentationFormat>Custom</PresentationFormat>
  <Paragraphs>308</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Organic</vt:lpstr>
      <vt:lpstr>Introduction to Daniel  Part 1: Structure  by  Richard Dargie August 2018   </vt:lpstr>
      <vt:lpstr>What do we know about the book of Daniel?</vt:lpstr>
      <vt:lpstr>Daniel in summary</vt:lpstr>
      <vt:lpstr>However, the chronology is perplexing !!</vt:lpstr>
      <vt:lpstr>Timeline - 4 gentile kings mentioned in Daniel</vt:lpstr>
      <vt:lpstr>Why is Daniel’s chronology not straightforward?</vt:lpstr>
      <vt:lpstr>Slide 7</vt:lpstr>
      <vt:lpstr>Slide 8</vt:lpstr>
      <vt:lpstr>Look again, the chronology is perplexing !!</vt:lpstr>
      <vt:lpstr>Why is Daniel’s chronology so illogical?</vt:lpstr>
      <vt:lpstr>There must be a reason – also some observations</vt:lpstr>
      <vt:lpstr>Why is Daniel’s chronology so illogical?</vt:lpstr>
      <vt:lpstr>What is a chiastic Structure?</vt:lpstr>
      <vt:lpstr>A chiastic structure in the Genesis Flood text </vt:lpstr>
      <vt:lpstr>A chiasm of numbers in Genesis Flood text</vt:lpstr>
      <vt:lpstr>Chiastic structures in the OT </vt:lpstr>
      <vt:lpstr>Chiastic patterns in Daniel – Scenario 1 (ch 2-7) </vt:lpstr>
      <vt:lpstr>Chiastic structures in Daniel</vt:lpstr>
      <vt:lpstr>Theme patterns in Daniel – Scenario 2 (ch 1-12)</vt:lpstr>
      <vt:lpstr>In summary – the structure of Daniel</vt:lpstr>
      <vt:lpstr>In summary – the structure of Daniel (continued)</vt:lpstr>
      <vt:lpstr>Acknowledgements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Daniel</dc:title>
  <dc:creator>Richard Dargie</dc:creator>
  <cp:lastModifiedBy>Paul</cp:lastModifiedBy>
  <cp:revision>123</cp:revision>
  <dcterms:created xsi:type="dcterms:W3CDTF">2018-08-14T16:33:11Z</dcterms:created>
  <dcterms:modified xsi:type="dcterms:W3CDTF">2018-09-07T00:11:57Z</dcterms:modified>
</cp:coreProperties>
</file>